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4" r:id="rId9"/>
    <p:sldId id="265" r:id="rId10"/>
    <p:sldId id="266" r:id="rId11"/>
    <p:sldId id="278" r:id="rId12"/>
    <p:sldId id="277" r:id="rId13"/>
    <p:sldId id="263" r:id="rId14"/>
    <p:sldId id="272" r:id="rId15"/>
    <p:sldId id="273" r:id="rId16"/>
    <p:sldId id="274" r:id="rId17"/>
    <p:sldId id="275" r:id="rId18"/>
    <p:sldId id="276" r:id="rId19"/>
    <p:sldId id="268" r:id="rId20"/>
    <p:sldId id="279" r:id="rId21"/>
    <p:sldId id="267" r:id="rId22"/>
    <p:sldId id="269" r:id="rId23"/>
    <p:sldId id="270" r:id="rId24"/>
    <p:sldId id="271" r:id="rId25"/>
  </p:sldIdLst>
  <p:sldSz cx="9144000" cy="5143500" type="screen16x9"/>
  <p:notesSz cx="6858000" cy="9144000"/>
  <p:embeddedFontLst>
    <p:embeddedFont>
      <p:font typeface="Georgia" panose="02040502050405020303" pitchFamily="18" charset="0"/>
      <p:regular r:id="rId27"/>
      <p:bold r:id="rId28"/>
      <p:italic r:id="rId29"/>
      <p:boldItalic r:id="rId30"/>
    </p:embeddedFont>
    <p:embeddedFont>
      <p:font typeface="Lato" panose="020B0604020202020204" charset="0"/>
      <p:regular r:id="rId31"/>
      <p:bold r:id="rId32"/>
      <p:italic r:id="rId33"/>
      <p:boldItalic r:id="rId34"/>
    </p:embeddedFont>
    <p:embeddedFont>
      <p:font typeface="Raleway"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F624A-2358-4ECA-8FCE-8982793A374C}" v="33" dt="2018-11-25T17:22:16.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ndtools.com/pages/article/newHTE_93.htm?download=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indtools.com/page6.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Clr>
                <a:schemeClr val="dk2"/>
              </a:buClr>
              <a:buSzPct val="110000"/>
              <a:buFont typeface="Arial"/>
              <a:buNone/>
            </a:pPr>
            <a:r>
              <a:rPr lang="en" sz="1000">
                <a:solidFill>
                  <a:srgbClr val="26282A"/>
                </a:solidFill>
                <a:highlight>
                  <a:srgbClr val="FFFFFF"/>
                </a:highlight>
              </a:rPr>
              <a:t>he focus of coaching is the coaching client relationship.</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One of the focuses of this program will be the coactive coaching model.</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There are 4/4 cornerstone.</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People are naturally creative in capable of finding answers</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Focus on the whole person that means they are thoughts feelings and actions relationships in their body</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Evoke transformation.</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7402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6655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7342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439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82138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81177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Name</a:t>
            </a:r>
          </a:p>
          <a:p>
            <a:pPr lvl="0" rtl="0">
              <a:spcBef>
                <a:spcPts val="0"/>
              </a:spcBef>
              <a:buNone/>
            </a:pPr>
            <a:r>
              <a:rPr lang="en"/>
              <a:t>Why did you choose to be a coach?</a:t>
            </a:r>
          </a:p>
          <a:p>
            <a:pPr lvl="0" rtl="0">
              <a:spcBef>
                <a:spcPts val="0"/>
              </a:spcBef>
              <a:buNone/>
            </a:pPr>
            <a:r>
              <a:rPr lang="en"/>
              <a:t>What would you like to do with 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Name</a:t>
            </a:r>
          </a:p>
          <a:p>
            <a:pPr lvl="0" rtl="0">
              <a:spcBef>
                <a:spcPts val="0"/>
              </a:spcBef>
              <a:buNone/>
            </a:pPr>
            <a:r>
              <a:rPr lang="en"/>
              <a:t>Why did you choose to be a coach?</a:t>
            </a:r>
          </a:p>
          <a:p>
            <a:pPr lvl="0" rtl="0">
              <a:spcBef>
                <a:spcPts val="0"/>
              </a:spcBef>
              <a:buNone/>
            </a:pPr>
            <a:r>
              <a:rPr lang="en"/>
              <a:t>What would you like to do with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marR="342900" lvl="0" indent="-228600" rtl="0">
              <a:lnSpc>
                <a:spcPct val="115000"/>
              </a:lnSpc>
              <a:spcBef>
                <a:spcPts val="0"/>
              </a:spcBef>
              <a:buClr>
                <a:srgbClr val="26282A"/>
              </a:buClr>
              <a:buSzPct val="100000"/>
              <a:buNone/>
            </a:pPr>
            <a:r>
              <a:rPr lang="en" sz="1000">
                <a:solidFill>
                  <a:srgbClr val="26282A"/>
                </a:solidFill>
                <a:highlight>
                  <a:srgbClr val="FFFFFF"/>
                </a:highlight>
              </a:rPr>
              <a:t>How is coaching different than psychotherapy</a:t>
            </a:r>
          </a:p>
          <a:p>
            <a:pPr marL="457200" marR="342900" lvl="0" indent="-228600" rtl="0">
              <a:lnSpc>
                <a:spcPct val="115000"/>
              </a:lnSpc>
              <a:spcBef>
                <a:spcPts val="0"/>
              </a:spcBef>
              <a:buClr>
                <a:srgbClr val="26282A"/>
              </a:buClr>
              <a:buSzPct val="100000"/>
              <a:buNone/>
            </a:pPr>
            <a:endParaRPr sz="1000">
              <a:solidFill>
                <a:srgbClr val="26282A"/>
              </a:solidFill>
              <a:highlight>
                <a:srgbClr val="FFFFFF"/>
              </a:highlight>
            </a:endParaRPr>
          </a:p>
          <a:p>
            <a:pPr marL="457200" marR="342900" lvl="0" indent="-228600" rtl="0">
              <a:lnSpc>
                <a:spcPct val="115000"/>
              </a:lnSpc>
              <a:spcBef>
                <a:spcPts val="0"/>
              </a:spcBef>
              <a:buClr>
                <a:srgbClr val="26282A"/>
              </a:buClr>
              <a:buSzPct val="100000"/>
              <a:buNone/>
            </a:pPr>
            <a:r>
              <a:rPr lang="en" sz="1000">
                <a:solidFill>
                  <a:srgbClr val="26282A"/>
                </a:solidFill>
                <a:highlight>
                  <a:srgbClr val="FFFFFF"/>
                </a:highlight>
              </a:rPr>
              <a:t>Coaching is considered to be distinct from psychotherapy in that most cases coaches engage in coaching with generally well functioning individuals. Coaches for helping people with the most basic important goals, not treating mental disorders. Discuss the importance of referral to therapist will see depression anxiety bipolar OCD abuse etc.</a:t>
            </a:r>
          </a:p>
          <a:p>
            <a:pPr marL="457200" marR="342900" lvl="0" indent="-228600" rtl="0">
              <a:lnSpc>
                <a:spcPct val="115000"/>
              </a:lnSpc>
              <a:spcBef>
                <a:spcPts val="0"/>
              </a:spcBef>
              <a:buClr>
                <a:srgbClr val="26282A"/>
              </a:buClr>
              <a:buSzPct val="100000"/>
              <a:buNone/>
            </a:pPr>
            <a:endParaRPr sz="1000">
              <a:solidFill>
                <a:srgbClr val="26282A"/>
              </a:solidFill>
              <a:highlight>
                <a:srgbClr val="FFFFFF"/>
              </a:highlight>
            </a:endParaRPr>
          </a:p>
          <a:p>
            <a:pPr marL="457200" marR="342900" lvl="0" indent="-228600" rtl="0">
              <a:lnSpc>
                <a:spcPct val="115000"/>
              </a:lnSpc>
              <a:spcBef>
                <a:spcPts val="0"/>
              </a:spcBef>
              <a:buClr>
                <a:srgbClr val="26282A"/>
              </a:buClr>
              <a:buSzPct val="100000"/>
              <a:buNone/>
            </a:pPr>
            <a:r>
              <a:rPr lang="en" sz="1000">
                <a:solidFill>
                  <a:srgbClr val="26282A"/>
                </a:solidFill>
                <a:highlight>
                  <a:srgbClr val="FFFFFF"/>
                </a:highlight>
              </a:rPr>
              <a:t>There is also a shift from the hierarchical nature of therapy with her as a therapist specialist dealing with a person in need. In this way if you were a therapist you need to unlearn what you've been taught in school. Coaching is more about exploring future possibilities then working with long-term problems.</a:t>
            </a:r>
          </a:p>
          <a:p>
            <a:pPr marL="457200" marR="342900" lvl="0" indent="-228600" rtl="0">
              <a:lnSpc>
                <a:spcPct val="115000"/>
              </a:lnSpc>
              <a:spcBef>
                <a:spcPts val="0"/>
              </a:spcBef>
              <a:buClr>
                <a:srgbClr val="26282A"/>
              </a:buClr>
              <a:buSzPct val="100000"/>
              <a:buNone/>
            </a:pPr>
            <a:endParaRPr sz="1000">
              <a:solidFill>
                <a:srgbClr val="26282A"/>
              </a:solidFill>
              <a:highlight>
                <a:srgbClr val="FFFFFF"/>
              </a:highlight>
            </a:endParaRPr>
          </a:p>
          <a:p>
            <a:pPr marL="457200" marR="342900" lvl="0" indent="-228600" rtl="0">
              <a:lnSpc>
                <a:spcPct val="115000"/>
              </a:lnSpc>
              <a:spcBef>
                <a:spcPts val="0"/>
              </a:spcBef>
              <a:buClr>
                <a:srgbClr val="26282A"/>
              </a:buClr>
              <a:buSzPct val="100000"/>
              <a:buNone/>
            </a:pPr>
            <a:r>
              <a:rPr lang="en" sz="1000">
                <a:solidFill>
                  <a:srgbClr val="26282A"/>
                </a:solidFill>
                <a:highlight>
                  <a:srgbClr val="FFFFFF"/>
                </a:highlight>
              </a:rPr>
              <a:t>Another way of saying this is instead of dealing with pathology we need to do with identifying strengths and articulating the clients current life and career purpose navigate any of the clothes on the challenges and celebrate success.</a:t>
            </a:r>
          </a:p>
          <a:p>
            <a:pPr marL="457200" marR="342900" lvl="0" indent="-228600" rtl="0">
              <a:lnSpc>
                <a:spcPct val="115000"/>
              </a:lnSpc>
              <a:spcBef>
                <a:spcPts val="0"/>
              </a:spcBef>
              <a:buClr>
                <a:srgbClr val="26282A"/>
              </a:buClr>
              <a:buSzPct val="100000"/>
              <a:buNone/>
            </a:pPr>
            <a:endParaRPr sz="1000">
              <a:solidFill>
                <a:srgbClr val="26282A"/>
              </a:solidFill>
              <a:highlight>
                <a:srgbClr val="FFFFFF"/>
              </a:highlight>
            </a:endParaRPr>
          </a:p>
          <a:p>
            <a:pPr marL="457200" marR="342900" lvl="0" indent="-228600" rtl="0">
              <a:lnSpc>
                <a:spcPct val="115000"/>
              </a:lnSpc>
              <a:spcBef>
                <a:spcPts val="0"/>
              </a:spcBef>
              <a:buClr>
                <a:srgbClr val="26282A"/>
              </a:buClr>
              <a:buSzPct val="100000"/>
              <a:buNone/>
            </a:pPr>
            <a:r>
              <a:rPr lang="en" sz="1000">
                <a:solidFill>
                  <a:srgbClr val="26282A"/>
                </a:solidFill>
                <a:highlight>
                  <a:srgbClr val="FFFFFF"/>
                </a:highlight>
              </a:rPr>
              <a:t>It is important survey and executive coaching it was found that The 3 most important factors in effective coaching for honesty reliable feedback and good actually ideas. The 12 other qualities for approachability, self knowledge, comfort around people, intellectual horsepower, compassion, interpersonal savvy, creativity, listening, customers office, political savvy, integrity and trust, and the ability to deal with paradox. </a:t>
            </a:r>
          </a:p>
          <a:p>
            <a:pPr marL="838200" marR="38100" lvl="1" indent="-228600" rtl="0">
              <a:lnSpc>
                <a:spcPct val="115000"/>
              </a:lnSpc>
              <a:spcBef>
                <a:spcPts val="0"/>
              </a:spcBef>
              <a:buClr>
                <a:srgbClr val="26282A"/>
              </a:buClr>
              <a:buSzPct val="100000"/>
              <a:buNone/>
            </a:pPr>
            <a:endParaRPr sz="1000">
              <a:solidFill>
                <a:srgbClr val="26282A"/>
              </a:solidFill>
              <a:highlight>
                <a:srgbClr val="FFFFFF"/>
              </a:highlight>
            </a:endParaRPr>
          </a:p>
          <a:p>
            <a:pPr marL="838200" marR="38100" lvl="1" indent="-228600" rtl="0">
              <a:lnSpc>
                <a:spcPct val="115000"/>
              </a:lnSpc>
              <a:spcBef>
                <a:spcPts val="0"/>
              </a:spcBef>
              <a:buClr>
                <a:srgbClr val="26282A"/>
              </a:buClr>
              <a:buSzPct val="100000"/>
              <a:buNone/>
            </a:pPr>
            <a:endParaRPr sz="1000">
              <a:solidFill>
                <a:srgbClr val="26282A"/>
              </a:solidFill>
              <a:highlight>
                <a:srgbClr val="FFFFFF"/>
              </a:highlight>
            </a:endParaRPr>
          </a:p>
          <a:p>
            <a:pPr marL="838200" marR="38100" lvl="1" indent="-228600" rtl="0">
              <a:lnSpc>
                <a:spcPct val="115000"/>
              </a:lnSpc>
              <a:spcBef>
                <a:spcPts val="0"/>
              </a:spcBef>
              <a:buClr>
                <a:srgbClr val="26282A"/>
              </a:buClr>
              <a:buSzPct val="100000"/>
              <a:buNone/>
            </a:pPr>
            <a:endParaRPr sz="1000">
              <a:solidFill>
                <a:srgbClr val="26282A"/>
              </a:solidFill>
              <a:highlight>
                <a:srgbClr val="FFFFFF"/>
              </a:highlight>
            </a:endParaRPr>
          </a:p>
          <a:p>
            <a:pPr marL="838200" marR="38100" lvl="1" indent="-228600" rtl="0">
              <a:lnSpc>
                <a:spcPct val="115000"/>
              </a:lnSpc>
              <a:spcBef>
                <a:spcPts val="0"/>
              </a:spcBef>
              <a:buClr>
                <a:srgbClr val="26282A"/>
              </a:buClr>
              <a:buSzPct val="100000"/>
              <a:buNone/>
            </a:pPr>
            <a:endParaRPr sz="1000">
              <a:solidFill>
                <a:srgbClr val="26282A"/>
              </a:solidFill>
              <a:highlight>
                <a:srgbClr val="FFFFFF"/>
              </a:highlight>
            </a:endParaRPr>
          </a:p>
          <a:p>
            <a:pPr marL="381000" marR="38100" lvl="0" indent="-228600" rtl="0">
              <a:lnSpc>
                <a:spcPct val="115000"/>
              </a:lnSpc>
              <a:spcBef>
                <a:spcPts val="0"/>
              </a:spcBef>
              <a:buClr>
                <a:srgbClr val="26282A"/>
              </a:buClr>
              <a:buSzPct val="100000"/>
              <a:buNone/>
            </a:pPr>
            <a:endParaRPr sz="1000">
              <a:solidFill>
                <a:srgbClr val="26282A"/>
              </a:solidFill>
              <a:highlight>
                <a:srgbClr val="FFFFFF"/>
              </a:highlight>
            </a:endParaRPr>
          </a:p>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1600"/>
              </a:spcBef>
              <a:spcAft>
                <a:spcPts val="400"/>
              </a:spcAft>
              <a:buClr>
                <a:schemeClr val="dk2"/>
              </a:buClr>
              <a:buSzPct val="78571"/>
              <a:buFont typeface="Arial"/>
              <a:buNone/>
            </a:pPr>
            <a:r>
              <a:rPr lang="en" sz="1400">
                <a:solidFill>
                  <a:srgbClr val="434343"/>
                </a:solidFill>
              </a:rPr>
              <a:t>Brainstorm Life Areas</a:t>
            </a:r>
          </a:p>
          <a:p>
            <a:pPr lvl="0" rtl="0">
              <a:lnSpc>
                <a:spcPct val="115000"/>
              </a:lnSpc>
              <a:spcBef>
                <a:spcPts val="0"/>
              </a:spcBef>
              <a:buClr>
                <a:schemeClr val="dk2"/>
              </a:buClr>
              <a:buSzPct val="100000"/>
              <a:buFont typeface="Arial"/>
              <a:buNone/>
            </a:pPr>
            <a:r>
              <a:rPr lang="en">
                <a:solidFill>
                  <a:schemeClr val="dk2"/>
                </a:solidFill>
              </a:rPr>
              <a:t>Start by brainstorming the six to eight dimensions of your life that are important for you. Different approaches to this are:</a:t>
            </a:r>
          </a:p>
          <a:p>
            <a:pPr marL="457200" lvl="0" indent="-298450" rtl="0">
              <a:lnSpc>
                <a:spcPct val="115000"/>
              </a:lnSpc>
              <a:spcBef>
                <a:spcPts val="0"/>
              </a:spcBef>
              <a:buClr>
                <a:schemeClr val="dk2"/>
              </a:buClr>
              <a:buSzPct val="100000"/>
            </a:pPr>
            <a:r>
              <a:rPr lang="en">
                <a:solidFill>
                  <a:schemeClr val="dk2"/>
                </a:solidFill>
              </a:rPr>
              <a:t>The roles you play in life, for example: husband/wife, father/mother, manager, colleague, team member, sports player, community leader, or friend.</a:t>
            </a:r>
          </a:p>
          <a:p>
            <a:pPr marL="457200" lvl="0" indent="-298450" rtl="0">
              <a:lnSpc>
                <a:spcPct val="115000"/>
              </a:lnSpc>
              <a:spcBef>
                <a:spcPts val="0"/>
              </a:spcBef>
              <a:buClr>
                <a:schemeClr val="dk2"/>
              </a:buClr>
              <a:buSzPct val="100000"/>
            </a:pPr>
            <a:r>
              <a:rPr lang="en">
                <a:solidFill>
                  <a:schemeClr val="dk2"/>
                </a:solidFill>
              </a:rPr>
              <a:t>Areas of life that are important to you, for example: artistic expression, positive attitude, career, education, family, friends, financial freedom, physical challenge, pleasure, or public service.</a:t>
            </a:r>
          </a:p>
          <a:p>
            <a:pPr marL="457200" lvl="0" indent="-298450" rtl="0">
              <a:lnSpc>
                <a:spcPct val="115000"/>
              </a:lnSpc>
              <a:spcBef>
                <a:spcPts val="0"/>
              </a:spcBef>
              <a:buClr>
                <a:schemeClr val="dk2"/>
              </a:buClr>
              <a:buSzPct val="100000"/>
            </a:pPr>
            <a:r>
              <a:rPr lang="en">
                <a:solidFill>
                  <a:schemeClr val="dk2"/>
                </a:solidFill>
              </a:rPr>
              <a:t>Your own combination of these (or different) things, reflecting the things that are your priorities in life.</a:t>
            </a:r>
          </a:p>
          <a:p>
            <a:pPr lvl="0" rtl="0">
              <a:lnSpc>
                <a:spcPct val="115000"/>
              </a:lnSpc>
              <a:spcBef>
                <a:spcPts val="1600"/>
              </a:spcBef>
              <a:spcAft>
                <a:spcPts val="400"/>
              </a:spcAft>
              <a:buClr>
                <a:schemeClr val="dk2"/>
              </a:buClr>
              <a:buSzPct val="78571"/>
              <a:buFont typeface="Arial"/>
              <a:buNone/>
            </a:pPr>
            <a:r>
              <a:rPr lang="en" sz="1400">
                <a:solidFill>
                  <a:srgbClr val="434343"/>
                </a:solidFill>
              </a:rPr>
              <a:t>2. Write These Down on the Wheel</a:t>
            </a:r>
          </a:p>
          <a:p>
            <a:pPr lvl="0" rtl="0">
              <a:lnSpc>
                <a:spcPct val="115000"/>
              </a:lnSpc>
              <a:spcBef>
                <a:spcPts val="0"/>
              </a:spcBef>
              <a:buClr>
                <a:schemeClr val="dk2"/>
              </a:buClr>
              <a:buSzPct val="100000"/>
              <a:buFont typeface="Arial"/>
              <a:buNone/>
            </a:pPr>
            <a:r>
              <a:rPr lang="en">
                <a:solidFill>
                  <a:schemeClr val="dk2"/>
                </a:solidFill>
              </a:rPr>
              <a:t>Write down these dimensions on the diagram, one on each spoke of the life wheel.</a:t>
            </a:r>
          </a:p>
          <a:p>
            <a:pPr lvl="0" rtl="0">
              <a:lnSpc>
                <a:spcPct val="115000"/>
              </a:lnSpc>
              <a:spcBef>
                <a:spcPts val="1600"/>
              </a:spcBef>
              <a:spcAft>
                <a:spcPts val="400"/>
              </a:spcAft>
              <a:buClr>
                <a:schemeClr val="dk2"/>
              </a:buClr>
              <a:buSzPct val="78571"/>
              <a:buFont typeface="Arial"/>
              <a:buNone/>
            </a:pPr>
            <a:r>
              <a:rPr lang="en" sz="1400">
                <a:solidFill>
                  <a:srgbClr val="434343"/>
                </a:solidFill>
              </a:rPr>
              <a:t>3. Assess Each Area</a:t>
            </a:r>
          </a:p>
          <a:p>
            <a:pPr lvl="0" rtl="0">
              <a:lnSpc>
                <a:spcPct val="115000"/>
              </a:lnSpc>
              <a:spcBef>
                <a:spcPts val="0"/>
              </a:spcBef>
              <a:buClr>
                <a:schemeClr val="dk2"/>
              </a:buClr>
              <a:buSzPct val="100000"/>
              <a:buFont typeface="Arial"/>
              <a:buNone/>
            </a:pPr>
            <a:r>
              <a:rPr lang="en">
                <a:solidFill>
                  <a:schemeClr val="dk2"/>
                </a:solidFill>
              </a:rPr>
              <a:t>This approach assumes that you will be happy and fulfilled if you can find the right balance of attention for each of these dimensions. And different areas of your life will need different levels of attention at different times. So the next step is to assess the amount of attention you're currently devoting to each area.</a:t>
            </a:r>
          </a:p>
          <a:p>
            <a:pPr lvl="0" rtl="0">
              <a:lnSpc>
                <a:spcPct val="115000"/>
              </a:lnSpc>
              <a:spcBef>
                <a:spcPts val="0"/>
              </a:spcBef>
              <a:buClr>
                <a:schemeClr val="dk2"/>
              </a:buClr>
              <a:buSzPct val="100000"/>
              <a:buFont typeface="Arial"/>
              <a:buNone/>
            </a:pPr>
            <a:r>
              <a:rPr lang="en">
                <a:solidFill>
                  <a:schemeClr val="dk2"/>
                </a:solidFill>
              </a:rPr>
              <a:t>Consider each dimension in turn, and on a scale of 0 (low) – to 10 (high), write down the amount of attention you're devoting to that area of your life. Mark each score on the appropriate spoke of your Life Wheel.</a:t>
            </a:r>
          </a:p>
          <a:p>
            <a:pPr lvl="0" rtl="0">
              <a:lnSpc>
                <a:spcPct val="115000"/>
              </a:lnSpc>
              <a:spcBef>
                <a:spcPts val="1600"/>
              </a:spcBef>
              <a:spcAft>
                <a:spcPts val="400"/>
              </a:spcAft>
              <a:buClr>
                <a:schemeClr val="dk2"/>
              </a:buClr>
              <a:buSzPct val="78571"/>
              <a:buFont typeface="Arial"/>
              <a:buNone/>
            </a:pPr>
            <a:r>
              <a:rPr lang="en" sz="1400">
                <a:solidFill>
                  <a:srgbClr val="434343"/>
                </a:solidFill>
              </a:rPr>
              <a:t>4. Join Up the Marks</a:t>
            </a:r>
          </a:p>
          <a:p>
            <a:pPr lvl="0" rtl="0">
              <a:lnSpc>
                <a:spcPct val="115000"/>
              </a:lnSpc>
              <a:spcBef>
                <a:spcPts val="0"/>
              </a:spcBef>
              <a:buClr>
                <a:schemeClr val="dk2"/>
              </a:buClr>
              <a:buSzPct val="100000"/>
              <a:buFont typeface="Arial"/>
              <a:buNone/>
            </a:pPr>
            <a:r>
              <a:rPr lang="en">
                <a:solidFill>
                  <a:schemeClr val="dk2"/>
                </a:solidFill>
              </a:rPr>
              <a:t>Now join up the marks around the circle. Does your life wheel look and feel balanced?</a:t>
            </a:r>
          </a:p>
          <a:p>
            <a:pPr lvl="0" rtl="0">
              <a:lnSpc>
                <a:spcPct val="115000"/>
              </a:lnSpc>
              <a:spcBef>
                <a:spcPts val="1600"/>
              </a:spcBef>
              <a:spcAft>
                <a:spcPts val="400"/>
              </a:spcAft>
              <a:buClr>
                <a:schemeClr val="dk2"/>
              </a:buClr>
              <a:buSzPct val="78571"/>
              <a:buFont typeface="Arial"/>
              <a:buNone/>
            </a:pPr>
            <a:r>
              <a:rPr lang="en" sz="1400">
                <a:solidFill>
                  <a:srgbClr val="434343"/>
                </a:solidFill>
              </a:rPr>
              <a:t>5. Think About Your Ideal Level</a:t>
            </a:r>
          </a:p>
          <a:p>
            <a:pPr lvl="0" rtl="0">
              <a:lnSpc>
                <a:spcPct val="115000"/>
              </a:lnSpc>
              <a:spcBef>
                <a:spcPts val="0"/>
              </a:spcBef>
              <a:buClr>
                <a:schemeClr val="dk2"/>
              </a:buClr>
              <a:buSzPct val="100000"/>
              <a:buFont typeface="Arial"/>
              <a:buNone/>
            </a:pPr>
            <a:r>
              <a:rPr lang="en">
                <a:solidFill>
                  <a:schemeClr val="dk2"/>
                </a:solidFill>
              </a:rPr>
              <a:t>Next it's time to consider your ideal level in each area of your life. A balanced life does not mean getting 5 in each life area: some areas need more attention and focus than others at any time. And inevitably you will need to make choices and compromises, as your time and energy are not in unlimited supply!</a:t>
            </a:r>
          </a:p>
          <a:p>
            <a:pPr lvl="0" rtl="0">
              <a:lnSpc>
                <a:spcPct val="115000"/>
              </a:lnSpc>
              <a:spcBef>
                <a:spcPts val="0"/>
              </a:spcBef>
              <a:buClr>
                <a:schemeClr val="dk2"/>
              </a:buClr>
              <a:buSzPct val="100000"/>
              <a:buFont typeface="Arial"/>
              <a:buNone/>
            </a:pPr>
            <a:r>
              <a:rPr lang="en">
                <a:solidFill>
                  <a:schemeClr val="dk2"/>
                </a:solidFill>
              </a:rPr>
              <a:t>So the question is, what would the ideal level of attention be for you in each life area?</a:t>
            </a:r>
          </a:p>
          <a:p>
            <a:pPr lvl="0" rtl="0">
              <a:lnSpc>
                <a:spcPct val="115000"/>
              </a:lnSpc>
              <a:spcBef>
                <a:spcPts val="0"/>
              </a:spcBef>
              <a:buClr>
                <a:schemeClr val="dk2"/>
              </a:buClr>
              <a:buSzPct val="100000"/>
              <a:buFont typeface="Arial"/>
              <a:buNone/>
            </a:pPr>
            <a:r>
              <a:rPr lang="en">
                <a:solidFill>
                  <a:schemeClr val="dk2"/>
                </a:solidFill>
              </a:rPr>
              <a:t>Plot the "ideal" scores around your life wheel too.</a:t>
            </a:r>
          </a:p>
          <a:p>
            <a:pPr lvl="0" rtl="0">
              <a:lnSpc>
                <a:spcPct val="115000"/>
              </a:lnSpc>
              <a:spcBef>
                <a:spcPts val="1600"/>
              </a:spcBef>
              <a:spcAft>
                <a:spcPts val="400"/>
              </a:spcAft>
              <a:buClr>
                <a:schemeClr val="dk2"/>
              </a:buClr>
              <a:buSzPct val="78571"/>
              <a:buFont typeface="Arial"/>
              <a:buNone/>
            </a:pPr>
            <a:r>
              <a:rPr lang="en" sz="1400">
                <a:solidFill>
                  <a:srgbClr val="434343"/>
                </a:solidFill>
              </a:rPr>
              <a:t>6. Take Action</a:t>
            </a:r>
          </a:p>
          <a:p>
            <a:pPr lvl="0" rtl="0">
              <a:lnSpc>
                <a:spcPct val="115000"/>
              </a:lnSpc>
              <a:spcBef>
                <a:spcPts val="0"/>
              </a:spcBef>
              <a:buClr>
                <a:schemeClr val="dk2"/>
              </a:buClr>
              <a:buSzPct val="100000"/>
              <a:buFont typeface="Arial"/>
              <a:buNone/>
            </a:pPr>
            <a:r>
              <a:rPr lang="en">
                <a:solidFill>
                  <a:schemeClr val="dk2"/>
                </a:solidFill>
              </a:rPr>
              <a:t>Now you have a visual representation of your current life balance and your ideal life balance. What are the gaps? These are the areas of your life that need attention.</a:t>
            </a:r>
          </a:p>
          <a:p>
            <a:pPr lvl="0" rtl="0">
              <a:lnSpc>
                <a:spcPct val="115000"/>
              </a:lnSpc>
              <a:spcBef>
                <a:spcPts val="0"/>
              </a:spcBef>
              <a:buClr>
                <a:schemeClr val="dk2"/>
              </a:buClr>
              <a:buSzPct val="100000"/>
              <a:buFont typeface="Arial"/>
              <a:buNone/>
            </a:pPr>
            <a:r>
              <a:rPr lang="en">
                <a:solidFill>
                  <a:schemeClr val="dk2"/>
                </a:solidFill>
              </a:rPr>
              <a:t>And remember that gaps can go both ways. There are almost certainly areas that are not getting as much attention as you'd like. However there may also be areas where you're putting in more effort than you'd ideally like. These areas are sapping energy and enthusiasm that may better be directed elsewhere.</a:t>
            </a:r>
          </a:p>
          <a:p>
            <a:pPr lvl="0" rtl="0">
              <a:lnSpc>
                <a:spcPct val="115000"/>
              </a:lnSpc>
              <a:spcBef>
                <a:spcPts val="0"/>
              </a:spcBef>
              <a:buClr>
                <a:schemeClr val="dk2"/>
              </a:buClr>
              <a:buSzPct val="100000"/>
              <a:buFont typeface="Arial"/>
              <a:buNone/>
            </a:pPr>
            <a:r>
              <a:rPr lang="en">
                <a:solidFill>
                  <a:schemeClr val="dk2"/>
                </a:solidFill>
              </a:rPr>
              <a:t>Once you have identified the areas that need attention, it's time to plan the actions needed to work on regaining balance. Starting with the neglected areas, what things do you need to start doing to regain balance? In the areas that currently sap your energy and time, what can you stop doing or reprioritize or delegate to someone else? Make a commitment to these actions by writing them on your </a:t>
            </a:r>
            <a:r>
              <a:rPr lang="en" u="sng">
                <a:solidFill>
                  <a:srgbClr val="1155CC"/>
                </a:solidFill>
                <a:hlinkClick r:id="rId3"/>
              </a:rPr>
              <a:t>worksheet</a:t>
            </a:r>
            <a:r>
              <a:rPr lang="en">
                <a:solidFill>
                  <a:schemeClr val="dk2"/>
                </a:solidFill>
              </a:rPr>
              <a:t>.</a:t>
            </a:r>
          </a:p>
          <a:p>
            <a:pPr lvl="0" rtl="0">
              <a:lnSpc>
                <a:spcPct val="115000"/>
              </a:lnSpc>
              <a:spcBef>
                <a:spcPts val="1400"/>
              </a:spcBef>
              <a:spcAft>
                <a:spcPts val="400"/>
              </a:spcAft>
              <a:buClr>
                <a:schemeClr val="dk2"/>
              </a:buClr>
              <a:buSzPct val="91666"/>
              <a:buFont typeface="Arial"/>
              <a:buNone/>
            </a:pPr>
            <a:r>
              <a:rPr lang="en" sz="1200">
                <a:solidFill>
                  <a:srgbClr val="666666"/>
                </a:solidFill>
              </a:rPr>
              <a:t>Tip:</a:t>
            </a:r>
          </a:p>
          <a:p>
            <a:pPr lvl="0" rtl="0">
              <a:lnSpc>
                <a:spcPct val="115000"/>
              </a:lnSpc>
              <a:spcBef>
                <a:spcPts val="0"/>
              </a:spcBef>
              <a:buClr>
                <a:schemeClr val="dk2"/>
              </a:buClr>
              <a:buSzPct val="100000"/>
              <a:buFont typeface="Arial"/>
              <a:buNone/>
            </a:pPr>
            <a:r>
              <a:rPr lang="en">
                <a:solidFill>
                  <a:schemeClr val="dk2"/>
                </a:solidFill>
              </a:rPr>
              <a:t>You can use the Wheel of Life as preparation for </a:t>
            </a:r>
            <a:r>
              <a:rPr lang="en" u="sng">
                <a:solidFill>
                  <a:srgbClr val="1155CC"/>
                </a:solidFill>
                <a:hlinkClick r:id="rId4"/>
              </a:rPr>
              <a:t>goal setting</a:t>
            </a:r>
            <a:r>
              <a:rPr lang="en">
                <a:solidFill>
                  <a:schemeClr val="dk2"/>
                </a:solidFill>
              </a:rPr>
              <a:t>  or coaching. It helps identify the areas you want to work on and is a great way of visualizing your current and desired life. Once you are working on improving your life balance, it's also a useful tool for monitoring your life balance as it changes over time.</a:t>
            </a:r>
          </a:p>
          <a:p>
            <a:pPr lvl="0" rtl="0">
              <a:lnSpc>
                <a:spcPct val="115000"/>
              </a:lnSpc>
              <a:spcBef>
                <a:spcPts val="0"/>
              </a:spcBef>
              <a:buClr>
                <a:schemeClr val="dk2"/>
              </a:buClr>
              <a:buSzPct val="100000"/>
              <a:buFont typeface="Arial"/>
              <a:buNone/>
            </a:pPr>
            <a:endParaRPr>
              <a:solidFill>
                <a:schemeClr val="dk2"/>
              </a:solidFill>
            </a:endParaRP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Clr>
                <a:schemeClr val="dk2"/>
              </a:buClr>
              <a:buSzPct val="110000"/>
              <a:buFont typeface="Arial"/>
              <a:buNone/>
            </a:pPr>
            <a:r>
              <a:rPr lang="en" sz="1000">
                <a:solidFill>
                  <a:srgbClr val="26282A"/>
                </a:solidFill>
                <a:highlight>
                  <a:srgbClr val="FFFFFF"/>
                </a:highlight>
              </a:rPr>
              <a:t>he focus of coaching is the coaching client relationship.</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One of the focuses of this program will be the coactive coaching model.</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There are 4/4 cornerstone.</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People are naturally creative in capable of finding answers</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Focus on the whole person that means they are thoughts feelings and actions relationships in their body</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Evoke transformation.</a:t>
            </a:r>
          </a:p>
          <a:p>
            <a:pPr lvl="0" rtl="0">
              <a:lnSpc>
                <a:spcPct val="115000"/>
              </a:lnSpc>
              <a:spcBef>
                <a:spcPts val="0"/>
              </a:spcBef>
              <a:buClr>
                <a:schemeClr val="dk2"/>
              </a:buClr>
              <a:buSzPct val="110000"/>
              <a:buFont typeface="Arial"/>
              <a:buNone/>
            </a:pPr>
            <a:endParaRPr sz="1000">
              <a:solidFill>
                <a:srgbClr val="26282A"/>
              </a:solidFill>
              <a:highlight>
                <a:srgbClr val="FFFFFF"/>
              </a:highlight>
            </a:endParaRPr>
          </a:p>
          <a:p>
            <a:pPr lvl="0" rtl="0">
              <a:lnSpc>
                <a:spcPct val="115000"/>
              </a:lnSpc>
              <a:spcBef>
                <a:spcPts val="0"/>
              </a:spcBef>
              <a:buClr>
                <a:schemeClr val="dk2"/>
              </a:buClr>
              <a:buSzPct val="1100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p>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Name</a:t>
            </a:r>
          </a:p>
          <a:p>
            <a:pPr lvl="0">
              <a:spcBef>
                <a:spcPts val="0"/>
              </a:spcBef>
              <a:buNone/>
            </a:pPr>
            <a:r>
              <a:rPr lang="en"/>
              <a:t>Why did you choose to be a coach?</a:t>
            </a:r>
          </a:p>
          <a:p>
            <a:pPr lvl="0">
              <a:spcBef>
                <a:spcPts val="0"/>
              </a:spcBef>
              <a:buNone/>
            </a:pPr>
            <a:r>
              <a:rPr lang="en"/>
              <a:t>What would you like to do with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wrap="square"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wrap="square"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wrap="square"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flipH="1">
            <a:off x="3225000" y="1448425"/>
            <a:ext cx="5919000" cy="36951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flipH="1">
            <a:off x="3397800" y="1448425"/>
            <a:ext cx="5746200" cy="3695100"/>
          </a:xfrm>
          <a:prstGeom prst="rtTriangle">
            <a:avLst/>
          </a:prstGeom>
          <a:solidFill>
            <a:srgbClr val="E0E0E0"/>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flipH="1">
            <a:off x="3836700" y="1448475"/>
            <a:ext cx="5307300" cy="3695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73" name="Shape 73"/>
          <p:cNvSpPr txBox="1">
            <a:spLocks noGrp="1"/>
          </p:cNvSpPr>
          <p:nvPr>
            <p:ph type="ctrTitle"/>
          </p:nvPr>
        </p:nvSpPr>
        <p:spPr>
          <a:xfrm>
            <a:off x="335250" y="932100"/>
            <a:ext cx="5508300" cy="1655700"/>
          </a:xfrm>
          <a:prstGeom prst="rect">
            <a:avLst/>
          </a:prstGeom>
          <a:noFill/>
        </p:spPr>
        <p:txBody>
          <a:bodyPr wrap="square" lIns="91425" tIns="91425" rIns="91425" bIns="91425" anchor="b" anchorCtr="0"/>
          <a:lstStyle>
            <a:lvl1pPr lvl="0" algn="l">
              <a:lnSpc>
                <a:spcPct val="100000"/>
              </a:lnSpc>
              <a:spcBef>
                <a:spcPts val="0"/>
              </a:spcBef>
              <a:spcAft>
                <a:spcPts val="0"/>
              </a:spcAft>
              <a:buClr>
                <a:schemeClr val="dk1"/>
              </a:buClr>
              <a:buSzPct val="100000"/>
              <a:buNone/>
              <a:defRPr sz="5200" b="1">
                <a:solidFill>
                  <a:schemeClr val="dk1"/>
                </a:solidFill>
              </a:defRPr>
            </a:lvl1pPr>
            <a:lvl2pPr lvl="1" algn="l">
              <a:lnSpc>
                <a:spcPct val="100000"/>
              </a:lnSpc>
              <a:spcBef>
                <a:spcPts val="0"/>
              </a:spcBef>
              <a:spcAft>
                <a:spcPts val="0"/>
              </a:spcAft>
              <a:buClr>
                <a:schemeClr val="dk1"/>
              </a:buClr>
              <a:buSzPct val="100000"/>
              <a:buNone/>
              <a:defRPr sz="5200" b="1">
                <a:solidFill>
                  <a:schemeClr val="dk1"/>
                </a:solidFill>
              </a:defRPr>
            </a:lvl2pPr>
            <a:lvl3pPr lvl="2" algn="l">
              <a:lnSpc>
                <a:spcPct val="100000"/>
              </a:lnSpc>
              <a:spcBef>
                <a:spcPts val="0"/>
              </a:spcBef>
              <a:spcAft>
                <a:spcPts val="0"/>
              </a:spcAft>
              <a:buClr>
                <a:schemeClr val="dk1"/>
              </a:buClr>
              <a:buSzPct val="100000"/>
              <a:buNone/>
              <a:defRPr sz="5200" b="1">
                <a:solidFill>
                  <a:schemeClr val="dk1"/>
                </a:solidFill>
              </a:defRPr>
            </a:lvl3pPr>
            <a:lvl4pPr lvl="3" algn="l">
              <a:lnSpc>
                <a:spcPct val="100000"/>
              </a:lnSpc>
              <a:spcBef>
                <a:spcPts val="0"/>
              </a:spcBef>
              <a:spcAft>
                <a:spcPts val="0"/>
              </a:spcAft>
              <a:buClr>
                <a:schemeClr val="dk1"/>
              </a:buClr>
              <a:buSzPct val="100000"/>
              <a:buNone/>
              <a:defRPr sz="5200" b="1">
                <a:solidFill>
                  <a:schemeClr val="dk1"/>
                </a:solidFill>
              </a:defRPr>
            </a:lvl4pPr>
            <a:lvl5pPr lvl="4" algn="l">
              <a:lnSpc>
                <a:spcPct val="100000"/>
              </a:lnSpc>
              <a:spcBef>
                <a:spcPts val="0"/>
              </a:spcBef>
              <a:spcAft>
                <a:spcPts val="0"/>
              </a:spcAft>
              <a:buClr>
                <a:schemeClr val="dk1"/>
              </a:buClr>
              <a:buSzPct val="100000"/>
              <a:buNone/>
              <a:defRPr sz="5200" b="1">
                <a:solidFill>
                  <a:schemeClr val="dk1"/>
                </a:solidFill>
              </a:defRPr>
            </a:lvl5pPr>
            <a:lvl6pPr lvl="5" algn="l">
              <a:lnSpc>
                <a:spcPct val="100000"/>
              </a:lnSpc>
              <a:spcBef>
                <a:spcPts val="0"/>
              </a:spcBef>
              <a:spcAft>
                <a:spcPts val="0"/>
              </a:spcAft>
              <a:buClr>
                <a:schemeClr val="dk1"/>
              </a:buClr>
              <a:buSzPct val="100000"/>
              <a:buNone/>
              <a:defRPr sz="5200" b="1">
                <a:solidFill>
                  <a:schemeClr val="dk1"/>
                </a:solidFill>
              </a:defRPr>
            </a:lvl6pPr>
            <a:lvl7pPr lvl="6" algn="l">
              <a:lnSpc>
                <a:spcPct val="100000"/>
              </a:lnSpc>
              <a:spcBef>
                <a:spcPts val="0"/>
              </a:spcBef>
              <a:spcAft>
                <a:spcPts val="0"/>
              </a:spcAft>
              <a:buClr>
                <a:schemeClr val="dk1"/>
              </a:buClr>
              <a:buSzPct val="100000"/>
              <a:buNone/>
              <a:defRPr sz="5200" b="1">
                <a:solidFill>
                  <a:schemeClr val="dk1"/>
                </a:solidFill>
              </a:defRPr>
            </a:lvl7pPr>
            <a:lvl8pPr lvl="7" algn="l">
              <a:lnSpc>
                <a:spcPct val="100000"/>
              </a:lnSpc>
              <a:spcBef>
                <a:spcPts val="0"/>
              </a:spcBef>
              <a:spcAft>
                <a:spcPts val="0"/>
              </a:spcAft>
              <a:buClr>
                <a:schemeClr val="dk1"/>
              </a:buClr>
              <a:buSzPct val="100000"/>
              <a:buNone/>
              <a:defRPr sz="5200" b="1">
                <a:solidFill>
                  <a:schemeClr val="dk1"/>
                </a:solidFill>
              </a:defRPr>
            </a:lvl8pPr>
            <a:lvl9pPr lvl="8" algn="l">
              <a:lnSpc>
                <a:spcPct val="100000"/>
              </a:lnSpc>
              <a:spcBef>
                <a:spcPts val="0"/>
              </a:spcBef>
              <a:spcAft>
                <a:spcPts val="0"/>
              </a:spcAft>
              <a:buClr>
                <a:schemeClr val="dk1"/>
              </a:buClr>
              <a:buSzPct val="100000"/>
              <a:buNone/>
              <a:defRPr sz="5200" b="1">
                <a:solidFill>
                  <a:schemeClr val="dk1"/>
                </a:solidFill>
              </a:defRPr>
            </a:lvl9pPr>
          </a:lstStyle>
          <a:p>
            <a:endParaRPr/>
          </a:p>
        </p:txBody>
      </p:sp>
      <p:sp>
        <p:nvSpPr>
          <p:cNvPr id="74" name="Shape 74"/>
          <p:cNvSpPr txBox="1">
            <a:spLocks noGrp="1"/>
          </p:cNvSpPr>
          <p:nvPr>
            <p:ph type="subTitle" idx="1"/>
          </p:nvPr>
        </p:nvSpPr>
        <p:spPr>
          <a:xfrm>
            <a:off x="335250" y="2727850"/>
            <a:ext cx="3914700" cy="1612500"/>
          </a:xfrm>
          <a:prstGeom prst="rect">
            <a:avLst/>
          </a:prstGeom>
          <a:noFill/>
        </p:spPr>
        <p:txBody>
          <a:bodyPr wrap="square" lIns="91425" tIns="91425" rIns="91425" bIns="91425" anchor="t" anchorCtr="0"/>
          <a:lstStyle>
            <a:lvl1pPr lvl="0" algn="l">
              <a:lnSpc>
                <a:spcPct val="100000"/>
              </a:lnSpc>
              <a:spcBef>
                <a:spcPts val="0"/>
              </a:spcBef>
              <a:spcAft>
                <a:spcPts val="0"/>
              </a:spcAft>
              <a:buClr>
                <a:schemeClr val="dk2"/>
              </a:buClr>
              <a:buSzPct val="100000"/>
              <a:buNone/>
              <a:defRPr sz="2400">
                <a:solidFill>
                  <a:schemeClr val="dk2"/>
                </a:solidFill>
              </a:defRPr>
            </a:lvl1pPr>
            <a:lvl2pPr lvl="1" algn="l">
              <a:lnSpc>
                <a:spcPct val="100000"/>
              </a:lnSpc>
              <a:spcBef>
                <a:spcPts val="0"/>
              </a:spcBef>
              <a:spcAft>
                <a:spcPts val="0"/>
              </a:spcAft>
              <a:buClr>
                <a:schemeClr val="dk2"/>
              </a:buClr>
              <a:buSzPct val="100000"/>
              <a:buNone/>
              <a:defRPr sz="2400">
                <a:solidFill>
                  <a:schemeClr val="dk2"/>
                </a:solidFill>
              </a:defRPr>
            </a:lvl2pPr>
            <a:lvl3pPr lvl="2" algn="l">
              <a:lnSpc>
                <a:spcPct val="100000"/>
              </a:lnSpc>
              <a:spcBef>
                <a:spcPts val="0"/>
              </a:spcBef>
              <a:spcAft>
                <a:spcPts val="0"/>
              </a:spcAft>
              <a:buClr>
                <a:schemeClr val="dk2"/>
              </a:buClr>
              <a:buSzPct val="100000"/>
              <a:buNone/>
              <a:defRPr sz="2400">
                <a:solidFill>
                  <a:schemeClr val="dk2"/>
                </a:solidFill>
              </a:defRPr>
            </a:lvl3pPr>
            <a:lvl4pPr lvl="3" algn="l">
              <a:lnSpc>
                <a:spcPct val="100000"/>
              </a:lnSpc>
              <a:spcBef>
                <a:spcPts val="0"/>
              </a:spcBef>
              <a:spcAft>
                <a:spcPts val="0"/>
              </a:spcAft>
              <a:buClr>
                <a:schemeClr val="dk2"/>
              </a:buClr>
              <a:buSzPct val="100000"/>
              <a:buNone/>
              <a:defRPr sz="2400">
                <a:solidFill>
                  <a:schemeClr val="dk2"/>
                </a:solidFill>
              </a:defRPr>
            </a:lvl4pPr>
            <a:lvl5pPr lvl="4" algn="l">
              <a:lnSpc>
                <a:spcPct val="100000"/>
              </a:lnSpc>
              <a:spcBef>
                <a:spcPts val="0"/>
              </a:spcBef>
              <a:spcAft>
                <a:spcPts val="0"/>
              </a:spcAft>
              <a:buClr>
                <a:schemeClr val="dk2"/>
              </a:buClr>
              <a:buSzPct val="100000"/>
              <a:buNone/>
              <a:defRPr sz="2400">
                <a:solidFill>
                  <a:schemeClr val="dk2"/>
                </a:solidFill>
              </a:defRPr>
            </a:lvl5pPr>
            <a:lvl6pPr lvl="5" algn="l">
              <a:lnSpc>
                <a:spcPct val="100000"/>
              </a:lnSpc>
              <a:spcBef>
                <a:spcPts val="0"/>
              </a:spcBef>
              <a:spcAft>
                <a:spcPts val="0"/>
              </a:spcAft>
              <a:buClr>
                <a:schemeClr val="dk2"/>
              </a:buClr>
              <a:buSzPct val="100000"/>
              <a:buNone/>
              <a:defRPr sz="2400">
                <a:solidFill>
                  <a:schemeClr val="dk2"/>
                </a:solidFill>
              </a:defRPr>
            </a:lvl6pPr>
            <a:lvl7pPr lvl="6" algn="l">
              <a:lnSpc>
                <a:spcPct val="100000"/>
              </a:lnSpc>
              <a:spcBef>
                <a:spcPts val="0"/>
              </a:spcBef>
              <a:spcAft>
                <a:spcPts val="0"/>
              </a:spcAft>
              <a:buClr>
                <a:schemeClr val="dk2"/>
              </a:buClr>
              <a:buSzPct val="100000"/>
              <a:buNone/>
              <a:defRPr sz="2400">
                <a:solidFill>
                  <a:schemeClr val="dk2"/>
                </a:solidFill>
              </a:defRPr>
            </a:lvl7pPr>
            <a:lvl8pPr lvl="7" algn="l">
              <a:lnSpc>
                <a:spcPct val="100000"/>
              </a:lnSpc>
              <a:spcBef>
                <a:spcPts val="0"/>
              </a:spcBef>
              <a:spcAft>
                <a:spcPts val="0"/>
              </a:spcAft>
              <a:buClr>
                <a:schemeClr val="dk2"/>
              </a:buClr>
              <a:buSzPct val="100000"/>
              <a:buNone/>
              <a:defRPr sz="2400">
                <a:solidFill>
                  <a:schemeClr val="dk2"/>
                </a:solidFill>
              </a:defRPr>
            </a:lvl8pPr>
            <a:lvl9pPr lvl="8" algn="l">
              <a:lnSpc>
                <a:spcPct val="100000"/>
              </a:lnSpc>
              <a:spcBef>
                <a:spcPts val="0"/>
              </a:spcBef>
              <a:spcAft>
                <a:spcPts val="0"/>
              </a:spcAft>
              <a:buClr>
                <a:schemeClr val="dk2"/>
              </a:buClr>
              <a:buSzPct val="100000"/>
              <a:buNone/>
              <a:defRPr sz="2400">
                <a:solidFill>
                  <a:schemeClr val="dk2"/>
                </a:solidFill>
              </a:defRPr>
            </a:lvl9pPr>
          </a:lstStyle>
          <a:p>
            <a:endParaRPr/>
          </a:p>
        </p:txBody>
      </p:sp>
      <p:sp>
        <p:nvSpPr>
          <p:cNvPr id="75" name="Shape 75"/>
          <p:cNvSpPr txBox="1">
            <a:spLocks noGrp="1"/>
          </p:cNvSpPr>
          <p:nvPr>
            <p:ph type="sldNum" idx="12"/>
          </p:nvPr>
        </p:nvSpPr>
        <p:spPr>
          <a:xfrm>
            <a:off x="8472458" y="4663217"/>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wrap="square"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2" name="Shape 42"/>
          <p:cNvSpPr txBox="1">
            <a:spLocks noGrp="1"/>
          </p:cNvSpPr>
          <p:nvPr>
            <p:ph type="body" idx="1"/>
          </p:nvPr>
        </p:nvSpPr>
        <p:spPr>
          <a:xfrm>
            <a:off x="319500" y="1846804"/>
            <a:ext cx="2808000" cy="28062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1"/>
            <a:ext cx="6244200" cy="3835500"/>
          </a:xfrm>
          <a:prstGeom prst="rect">
            <a:avLst/>
          </a:prstGeom>
        </p:spPr>
        <p:txBody>
          <a:bodyPr wrap="square"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wrap="square"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V5hd9-uZpQ0"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hyperlink" Target="http://www.youtube.com/watch?v=qYMW4gIF0X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335250" y="932100"/>
            <a:ext cx="5508300" cy="1655700"/>
          </a:xfrm>
          <a:prstGeom prst="rect">
            <a:avLst/>
          </a:prstGeom>
        </p:spPr>
        <p:txBody>
          <a:bodyPr wrap="square" lIns="91425" tIns="91425" rIns="91425" bIns="91425" anchor="b" anchorCtr="0">
            <a:noAutofit/>
          </a:bodyPr>
          <a:lstStyle/>
          <a:p>
            <a:pPr lvl="0">
              <a:spcBef>
                <a:spcPts val="0"/>
              </a:spcBef>
              <a:buNone/>
            </a:pPr>
            <a:r>
              <a:rPr lang="en" sz="3600"/>
              <a:t>Think Good/Viktor Frankl Coaching Program</a:t>
            </a:r>
          </a:p>
        </p:txBody>
      </p:sp>
      <p:sp>
        <p:nvSpPr>
          <p:cNvPr id="81" name="Shape 81"/>
          <p:cNvSpPr txBox="1">
            <a:spLocks noGrp="1"/>
          </p:cNvSpPr>
          <p:nvPr>
            <p:ph type="subTitle" idx="1"/>
          </p:nvPr>
        </p:nvSpPr>
        <p:spPr>
          <a:xfrm>
            <a:off x="335250" y="2727850"/>
            <a:ext cx="3914700" cy="1612500"/>
          </a:xfrm>
          <a:prstGeom prst="rect">
            <a:avLst/>
          </a:prstGeom>
        </p:spPr>
        <p:txBody>
          <a:bodyPr wrap="square" lIns="91425" tIns="91425" rIns="91425" bIns="91425" anchor="t" anchorCtr="0">
            <a:noAutofit/>
          </a:bodyPr>
          <a:lstStyle/>
          <a:p>
            <a:pPr lvl="0">
              <a:spcBef>
                <a:spcPts val="0"/>
              </a:spcBef>
              <a:buNone/>
            </a:pPr>
            <a:r>
              <a:rPr lang="en"/>
              <a:t>With Rabbi Daniel Schonbuch, LMFT</a:t>
            </a:r>
          </a:p>
          <a:p>
            <a:pPr lvl="0">
              <a:spcBef>
                <a:spcPts val="0"/>
              </a:spcBef>
              <a:buNone/>
            </a:pPr>
            <a:endParaRPr/>
          </a:p>
          <a:p>
            <a:pPr lvl="0">
              <a:spcBef>
                <a:spcPts val="0"/>
              </a:spcBef>
              <a:buClr>
                <a:schemeClr val="dk2"/>
              </a:buClr>
              <a:buSzPct val="45833"/>
              <a:buFont typeface="Arial"/>
              <a:buNone/>
            </a:pPr>
            <a:r>
              <a:rPr lang="en"/>
              <a:t>Week 3</a:t>
            </a:r>
          </a:p>
          <a:p>
            <a:pPr lvl="0">
              <a:spcBef>
                <a:spcPts val="0"/>
              </a:spcBef>
              <a:buNone/>
            </a:pPr>
            <a:endParaRPr/>
          </a:p>
        </p:txBody>
      </p:sp>
      <p:pic>
        <p:nvPicPr>
          <p:cNvPr id="82" name="Shape 82"/>
          <p:cNvPicPr preferRelativeResize="0"/>
          <p:nvPr/>
        </p:nvPicPr>
        <p:blipFill>
          <a:blip r:embed="rId3">
            <a:alphaModFix/>
          </a:blip>
          <a:stretch>
            <a:fillRect/>
          </a:stretch>
        </p:blipFill>
        <p:spPr>
          <a:xfrm>
            <a:off x="6106080" y="1426875"/>
            <a:ext cx="2248675" cy="247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idx="4294967295"/>
          </p:nvPr>
        </p:nvSpPr>
        <p:spPr>
          <a:xfrm>
            <a:off x="535775" y="712150"/>
            <a:ext cx="5197200" cy="768000"/>
          </a:xfrm>
          <a:prstGeom prst="rect">
            <a:avLst/>
          </a:prstGeom>
        </p:spPr>
        <p:txBody>
          <a:bodyPr wrap="square" lIns="91425" tIns="91425" rIns="91425" bIns="91425" anchor="t" anchorCtr="0">
            <a:noAutofit/>
          </a:bodyPr>
          <a:lstStyle/>
          <a:p>
            <a:pPr lvl="0" rtl="0">
              <a:spcBef>
                <a:spcPts val="0"/>
              </a:spcBef>
              <a:spcAft>
                <a:spcPts val="1600"/>
              </a:spcAft>
              <a:buNone/>
            </a:pPr>
            <a:r>
              <a:rPr lang="en" sz="3600">
                <a:solidFill>
                  <a:srgbClr val="000000"/>
                </a:solidFill>
              </a:rPr>
              <a:t>Will</a:t>
            </a:r>
          </a:p>
        </p:txBody>
      </p:sp>
      <p:sp>
        <p:nvSpPr>
          <p:cNvPr id="148" name="Shape 148"/>
          <p:cNvSpPr txBox="1">
            <a:spLocks noGrp="1"/>
          </p:cNvSpPr>
          <p:nvPr>
            <p:ph type="title" idx="4294967295"/>
          </p:nvPr>
        </p:nvSpPr>
        <p:spPr>
          <a:xfrm>
            <a:off x="535775" y="1418975"/>
            <a:ext cx="5878500" cy="3544800"/>
          </a:xfrm>
          <a:prstGeom prst="rect">
            <a:avLst/>
          </a:prstGeom>
        </p:spPr>
        <p:txBody>
          <a:bodyPr wrap="square" lIns="91425" tIns="91425" rIns="91425" bIns="91425" anchor="t" anchorCtr="0">
            <a:noAutofit/>
          </a:bodyPr>
          <a:lstStyle/>
          <a:p>
            <a:pPr lvl="0" rtl="0">
              <a:lnSpc>
                <a:spcPct val="115000"/>
              </a:lnSpc>
              <a:spcBef>
                <a:spcPts val="0"/>
              </a:spcBef>
              <a:spcAft>
                <a:spcPts val="500"/>
              </a:spcAft>
              <a:buNone/>
            </a:pPr>
            <a:r>
              <a:rPr lang="en" sz="1900" b="0">
                <a:solidFill>
                  <a:srgbClr val="333333"/>
                </a:solidFill>
                <a:highlight>
                  <a:srgbClr val="FBFBFB"/>
                </a:highlight>
                <a:latin typeface="Arial"/>
                <a:ea typeface="Arial"/>
                <a:cs typeface="Arial"/>
                <a:sym typeface="Arial"/>
              </a:rPr>
              <a:t>Help Coachee to commit to specific actions in order to move forward towards his goal.</a:t>
            </a:r>
          </a:p>
          <a:p>
            <a:pPr marL="647700" lvl="0" indent="-342900" rtl="0">
              <a:lnSpc>
                <a:spcPct val="133000"/>
              </a:lnSpc>
              <a:spcBef>
                <a:spcPts val="1200"/>
              </a:spcBef>
              <a:spcAft>
                <a:spcPts val="0"/>
              </a:spcAft>
              <a:buClr>
                <a:srgbClr val="333333"/>
              </a:buClr>
              <a:buSzPct val="100000"/>
              <a:buFont typeface="Arial"/>
              <a:buChar char="●"/>
            </a:pPr>
            <a:r>
              <a:rPr lang="en" sz="1800" b="0">
                <a:solidFill>
                  <a:srgbClr val="333333"/>
                </a:solidFill>
                <a:highlight>
                  <a:srgbClr val="FBFBFB"/>
                </a:highlight>
                <a:latin typeface="Arial"/>
                <a:ea typeface="Arial"/>
                <a:cs typeface="Arial"/>
                <a:sym typeface="Arial"/>
              </a:rPr>
              <a:t>So, what will you do now, and when? What else will you do?</a:t>
            </a:r>
          </a:p>
          <a:p>
            <a:pPr marL="647700" lvl="0" indent="-342900" rtl="0">
              <a:lnSpc>
                <a:spcPct val="133000"/>
              </a:lnSpc>
              <a:spcBef>
                <a:spcPts val="0"/>
              </a:spcBef>
              <a:spcAft>
                <a:spcPts val="0"/>
              </a:spcAft>
              <a:buClr>
                <a:srgbClr val="333333"/>
              </a:buClr>
              <a:buSzPct val="100000"/>
              <a:buFont typeface="Arial"/>
              <a:buChar char="●"/>
            </a:pPr>
            <a:r>
              <a:rPr lang="en" sz="1800" b="0">
                <a:solidFill>
                  <a:srgbClr val="333333"/>
                </a:solidFill>
                <a:highlight>
                  <a:srgbClr val="FBFBFB"/>
                </a:highlight>
                <a:latin typeface="Arial"/>
                <a:ea typeface="Arial"/>
                <a:cs typeface="Arial"/>
                <a:sym typeface="Arial"/>
              </a:rPr>
              <a:t>What could stop you moving forward? How will you overcome this?</a:t>
            </a:r>
          </a:p>
          <a:p>
            <a:pPr marL="647700" lvl="0" indent="-342900" rtl="0">
              <a:lnSpc>
                <a:spcPct val="133000"/>
              </a:lnSpc>
              <a:spcBef>
                <a:spcPts val="0"/>
              </a:spcBef>
              <a:spcAft>
                <a:spcPts val="0"/>
              </a:spcAft>
              <a:buClr>
                <a:srgbClr val="333333"/>
              </a:buClr>
              <a:buSzPct val="100000"/>
              <a:buFont typeface="Arial"/>
              <a:buChar char="●"/>
            </a:pPr>
            <a:r>
              <a:rPr lang="en" sz="1800" b="0">
                <a:solidFill>
                  <a:srgbClr val="333333"/>
                </a:solidFill>
                <a:highlight>
                  <a:srgbClr val="FBFBFB"/>
                </a:highlight>
                <a:latin typeface="Arial"/>
                <a:ea typeface="Arial"/>
                <a:cs typeface="Arial"/>
                <a:sym typeface="Arial"/>
              </a:rPr>
              <a:t>How can you keep yourself motivated?</a:t>
            </a:r>
          </a:p>
          <a:p>
            <a:pPr marL="647700" lvl="0" indent="-342900" rtl="0">
              <a:lnSpc>
                <a:spcPct val="133000"/>
              </a:lnSpc>
              <a:spcBef>
                <a:spcPts val="0"/>
              </a:spcBef>
              <a:spcAft>
                <a:spcPts val="2200"/>
              </a:spcAft>
              <a:buClr>
                <a:srgbClr val="333333"/>
              </a:buClr>
              <a:buSzPct val="100000"/>
              <a:buFont typeface="Arial"/>
              <a:buChar char="●"/>
            </a:pPr>
            <a:r>
              <a:rPr lang="en" sz="1800" b="0">
                <a:solidFill>
                  <a:srgbClr val="333333"/>
                </a:solidFill>
                <a:highlight>
                  <a:srgbClr val="FBFBFB"/>
                </a:highlight>
                <a:latin typeface="Arial"/>
                <a:ea typeface="Arial"/>
                <a:cs typeface="Arial"/>
                <a:sym typeface="Arial"/>
              </a:rPr>
              <a:t>When do you need to review progress? Daily, weekly, monthly?</a:t>
            </a:r>
          </a:p>
          <a:p>
            <a:pPr lvl="0" rtl="0">
              <a:lnSpc>
                <a:spcPct val="115000"/>
              </a:lnSpc>
              <a:spcBef>
                <a:spcPts val="0"/>
              </a:spcBef>
              <a:spcAft>
                <a:spcPts val="500"/>
              </a:spcAft>
              <a:buNone/>
            </a:pPr>
            <a:endParaRPr sz="1900" b="0">
              <a:solidFill>
                <a:srgbClr val="333333"/>
              </a:solidFill>
              <a:highlight>
                <a:srgbClr val="FBFBFB"/>
              </a:highlight>
              <a:latin typeface="Arial"/>
              <a:ea typeface="Arial"/>
              <a:cs typeface="Arial"/>
              <a:sym typeface="Arial"/>
            </a:endParaRPr>
          </a:p>
          <a:p>
            <a:pPr lvl="0" rtl="0">
              <a:lnSpc>
                <a:spcPct val="115000"/>
              </a:lnSpc>
              <a:spcBef>
                <a:spcPts val="0"/>
              </a:spcBef>
              <a:spcAft>
                <a:spcPts val="500"/>
              </a:spcAft>
              <a:buNone/>
            </a:pPr>
            <a:endParaRPr sz="1300" b="0">
              <a:highlight>
                <a:srgbClr val="FFFFFF"/>
              </a:highlight>
              <a:latin typeface="Arial"/>
              <a:ea typeface="Arial"/>
              <a:cs typeface="Arial"/>
              <a:sym typeface="Arial"/>
            </a:endParaRPr>
          </a:p>
          <a:p>
            <a:pPr lvl="0" rtl="0">
              <a:lnSpc>
                <a:spcPct val="115000"/>
              </a:lnSpc>
              <a:spcBef>
                <a:spcPts val="0"/>
              </a:spcBef>
              <a:spcAft>
                <a:spcPts val="500"/>
              </a:spcAft>
              <a:buNone/>
            </a:pPr>
            <a:endParaRPr sz="1050" b="0">
              <a:solidFill>
                <a:srgbClr val="666666"/>
              </a:solidFill>
              <a:latin typeface="Georgia"/>
              <a:ea typeface="Georgia"/>
              <a:cs typeface="Georgia"/>
              <a:sym typeface="Georgia"/>
            </a:endParaRPr>
          </a:p>
        </p:txBody>
      </p:sp>
      <p:pic>
        <p:nvPicPr>
          <p:cNvPr id="149" name="Shape 149"/>
          <p:cNvPicPr preferRelativeResize="0"/>
          <p:nvPr/>
        </p:nvPicPr>
        <p:blipFill>
          <a:blip r:embed="rId3">
            <a:alphaModFix/>
          </a:blip>
          <a:stretch>
            <a:fillRect/>
          </a:stretch>
        </p:blipFill>
        <p:spPr>
          <a:xfrm>
            <a:off x="6414275" y="1480150"/>
            <a:ext cx="2424924" cy="2424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65500" y="754200"/>
            <a:ext cx="7727100" cy="3635100"/>
          </a:xfrm>
          <a:prstGeom prst="rect">
            <a:avLst/>
          </a:prstGeom>
        </p:spPr>
        <p:txBody>
          <a:bodyPr wrap="square" lIns="91425" tIns="91425" rIns="91425" bIns="91425" anchor="ctr" anchorCtr="0">
            <a:noAutofit/>
          </a:bodyPr>
          <a:lstStyle/>
          <a:p>
            <a:pPr marL="457200" lvl="0" indent="-330200" algn="l" rtl="0">
              <a:spcBef>
                <a:spcPts val="0"/>
              </a:spcBef>
              <a:buClr>
                <a:schemeClr val="lt2"/>
              </a:buClr>
              <a:buSzPts val="1600"/>
              <a:buAutoNum type="arabicPeriod"/>
            </a:pPr>
            <a:r>
              <a:rPr lang="en" sz="1600">
                <a:solidFill>
                  <a:schemeClr val="lt2"/>
                </a:solidFill>
              </a:rPr>
              <a:t>I am usually:         bored          1 2 3 4 5</a:t>
            </a:r>
            <a:r>
              <a:rPr lang="en" sz="1600">
                <a:solidFill>
                  <a:schemeClr val="lt1"/>
                </a:solidFill>
              </a:rPr>
              <a:t>          enthusiastic </a:t>
            </a:r>
          </a:p>
          <a:p>
            <a:pPr lvl="0" algn="l" rtl="0">
              <a:spcBef>
                <a:spcPts val="0"/>
              </a:spcBef>
              <a:buNone/>
            </a:pPr>
            <a:endParaRPr sz="1600">
              <a:solidFill>
                <a:schemeClr val="lt2"/>
              </a:solidFill>
            </a:endParaRPr>
          </a:p>
          <a:p>
            <a:pPr marL="0" lvl="0" indent="0" algn="l" rtl="0">
              <a:spcBef>
                <a:spcPts val="0"/>
              </a:spcBef>
              <a:buNone/>
            </a:pPr>
            <a:r>
              <a:rPr lang="en" sz="1600">
                <a:solidFill>
                  <a:schemeClr val="lt2"/>
                </a:solidFill>
              </a:rPr>
              <a:t> 2.    Life to me seems: routine       1 2 3 4 5        </a:t>
            </a:r>
            <a:r>
              <a:rPr lang="en" sz="1600">
                <a:solidFill>
                  <a:schemeClr val="lt1"/>
                </a:solidFill>
              </a:rPr>
              <a:t>  always exciting </a:t>
            </a:r>
          </a:p>
          <a:p>
            <a:pPr marL="0" lvl="0" indent="0" algn="l" rtl="0">
              <a:spcBef>
                <a:spcPts val="0"/>
              </a:spcBef>
              <a:buNone/>
            </a:pPr>
            <a:endParaRPr sz="1600">
              <a:solidFill>
                <a:schemeClr val="lt2"/>
              </a:solidFill>
            </a:endParaRPr>
          </a:p>
          <a:p>
            <a:pPr marL="0" lvl="0" indent="0" algn="l" rtl="0">
              <a:spcBef>
                <a:spcPts val="0"/>
              </a:spcBef>
              <a:buNone/>
            </a:pPr>
            <a:r>
              <a:rPr lang="en" sz="1600">
                <a:solidFill>
                  <a:schemeClr val="lt2"/>
                </a:solidFill>
              </a:rPr>
              <a:t> 3.    In life, I have:  no goals             1 2 3 4 5          </a:t>
            </a:r>
            <a:r>
              <a:rPr lang="en" sz="1600">
                <a:solidFill>
                  <a:schemeClr val="lt1"/>
                </a:solidFill>
              </a:rPr>
              <a:t>clear  goals and aims </a:t>
            </a:r>
          </a:p>
          <a:p>
            <a:pPr marL="0" lvl="0" indent="0" algn="l" rtl="0">
              <a:spcBef>
                <a:spcPts val="0"/>
              </a:spcBef>
              <a:buNone/>
            </a:pPr>
            <a:endParaRPr sz="1600">
              <a:solidFill>
                <a:schemeClr val="lt2"/>
              </a:solidFill>
            </a:endParaRPr>
          </a:p>
          <a:p>
            <a:pPr marL="0" lvl="0" indent="0" algn="l" rtl="0">
              <a:spcBef>
                <a:spcPts val="0"/>
              </a:spcBef>
              <a:buNone/>
            </a:pPr>
            <a:r>
              <a:rPr lang="en" sz="1600">
                <a:solidFill>
                  <a:schemeClr val="lt2"/>
                </a:solidFill>
              </a:rPr>
              <a:t> 4.    My personal existence is:</a:t>
            </a:r>
          </a:p>
          <a:p>
            <a:pPr marL="0" lvl="0" indent="0" algn="l" rtl="0">
              <a:spcBef>
                <a:spcPts val="0"/>
              </a:spcBef>
              <a:buNone/>
            </a:pPr>
            <a:endParaRPr sz="1600">
              <a:solidFill>
                <a:schemeClr val="lt2"/>
              </a:solidFill>
            </a:endParaRPr>
          </a:p>
          <a:p>
            <a:pPr marL="0" lvl="0" indent="0" algn="l" rtl="0">
              <a:spcBef>
                <a:spcPts val="0"/>
              </a:spcBef>
              <a:buNone/>
            </a:pPr>
            <a:r>
              <a:rPr lang="en" sz="1600">
                <a:solidFill>
                  <a:schemeClr val="lt2"/>
                </a:solidFill>
              </a:rPr>
              <a:t>                        utterly meaningless   1 2 3 4 5         </a:t>
            </a:r>
            <a:r>
              <a:rPr lang="en" sz="1600">
                <a:solidFill>
                  <a:schemeClr val="lt1"/>
                </a:solidFill>
              </a:rPr>
              <a:t> meaningful</a:t>
            </a:r>
          </a:p>
        </p:txBody>
      </p:sp>
      <p:sp>
        <p:nvSpPr>
          <p:cNvPr id="214" name="Shape 214"/>
          <p:cNvSpPr txBox="1"/>
          <p:nvPr/>
        </p:nvSpPr>
        <p:spPr>
          <a:xfrm>
            <a:off x="652575" y="451050"/>
            <a:ext cx="6668400" cy="604500"/>
          </a:xfrm>
          <a:prstGeom prst="rect">
            <a:avLst/>
          </a:prstGeom>
          <a:noFill/>
          <a:ln>
            <a:noFill/>
          </a:ln>
        </p:spPr>
        <p:txBody>
          <a:bodyPr wrap="square" lIns="91425" tIns="91425" rIns="91425" bIns="91425" anchor="t" anchorCtr="0">
            <a:noAutofit/>
          </a:bodyPr>
          <a:lstStyle/>
          <a:p>
            <a:pPr lvl="0">
              <a:spcBef>
                <a:spcPts val="0"/>
              </a:spcBef>
              <a:buNone/>
            </a:pPr>
            <a:r>
              <a:rPr lang="en" sz="3000"/>
              <a:t>Purpose in Life Test  -       </a:t>
            </a:r>
            <a:r>
              <a:rPr lang="en" sz="3000">
                <a:solidFill>
                  <a:schemeClr val="lt1"/>
                </a:solidFill>
              </a:rPr>
              <a:t>Crumbaugh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108A166-5A57-4A11-B56F-91DF0B3E3177}"/>
              </a:ext>
            </a:extLst>
          </p:cNvPr>
          <p:cNvPicPr>
            <a:picLocks noChangeAspect="1"/>
          </p:cNvPicPr>
          <p:nvPr/>
        </p:nvPicPr>
        <p:blipFill>
          <a:blip r:embed="rId2"/>
          <a:stretch>
            <a:fillRect/>
          </a:stretch>
        </p:blipFill>
        <p:spPr>
          <a:xfrm>
            <a:off x="755549" y="712141"/>
            <a:ext cx="7798361" cy="3719218"/>
          </a:xfrm>
          <a:prstGeom prst="rect">
            <a:avLst/>
          </a:prstGeom>
        </p:spPr>
      </p:pic>
    </p:spTree>
    <p:extLst>
      <p:ext uri="{BB962C8B-B14F-4D97-AF65-F5344CB8AC3E}">
        <p14:creationId xmlns:p14="http://schemas.microsoft.com/office/powerpoint/2010/main" val="73024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30" name="Shape 130"/>
          <p:cNvSpPr txBox="1">
            <a:spLocks noGrp="1"/>
          </p:cNvSpPr>
          <p:nvPr>
            <p:ph type="title"/>
          </p:nvPr>
        </p:nvSpPr>
        <p:spPr>
          <a:xfrm>
            <a:off x="283099" y="712150"/>
            <a:ext cx="7392900" cy="3835500"/>
          </a:xfrm>
          <a:prstGeom prst="rect">
            <a:avLst/>
          </a:prstGeom>
          <a:noFill/>
        </p:spPr>
        <p:txBody>
          <a:bodyPr wrap="square" lIns="91425" tIns="91425" rIns="91425" bIns="91425" anchor="t" anchorCtr="0">
            <a:noAutofit/>
          </a:bodyPr>
          <a:lstStyle/>
          <a:p>
            <a:pPr lvl="0" algn="ctr" rtl="0">
              <a:lnSpc>
                <a:spcPct val="150000"/>
              </a:lnSpc>
              <a:spcBef>
                <a:spcPts val="0"/>
              </a:spcBef>
              <a:buNone/>
            </a:pPr>
            <a:r>
              <a:rPr lang="en-US" sz="3000" b="0" dirty="0">
                <a:latin typeface="Arial"/>
                <a:ea typeface="Arial"/>
                <a:cs typeface="Arial"/>
                <a:sym typeface="Arial"/>
              </a:rPr>
              <a:t>SMART </a:t>
            </a:r>
            <a:r>
              <a:rPr lang="en" sz="3000" b="0" dirty="0">
                <a:latin typeface="Arial"/>
                <a:ea typeface="Arial"/>
                <a:cs typeface="Arial"/>
                <a:sym typeface="Arial"/>
              </a:rPr>
              <a:t>Goal</a:t>
            </a:r>
            <a:r>
              <a:rPr lang="en-US" sz="3000" b="0" dirty="0">
                <a:latin typeface="Arial"/>
                <a:ea typeface="Arial"/>
                <a:cs typeface="Arial"/>
                <a:sym typeface="Arial"/>
              </a:rPr>
              <a:t>s</a:t>
            </a:r>
            <a:endParaRPr lang="en" sz="3000" b="0" dirty="0">
              <a:latin typeface="Arial"/>
              <a:ea typeface="Arial"/>
              <a:cs typeface="Arial"/>
              <a:sym typeface="Arial"/>
            </a:endParaRPr>
          </a:p>
          <a:p>
            <a:pPr marL="342900" lvl="0" indent="-342900" rtl="0">
              <a:lnSpc>
                <a:spcPct val="100000"/>
              </a:lnSpc>
              <a:spcBef>
                <a:spcPts val="0"/>
              </a:spcBef>
              <a:spcAft>
                <a:spcPts val="1200"/>
              </a:spcAft>
              <a:buClr>
                <a:schemeClr val="dk2"/>
              </a:buClr>
              <a:buSzPct val="57894"/>
              <a:buFont typeface="Arial" panose="020B0604020202020204" pitchFamily="34" charset="0"/>
              <a:buChar char="•"/>
            </a:pPr>
            <a:r>
              <a:rPr lang="en" sz="1900" b="0" dirty="0">
                <a:solidFill>
                  <a:schemeClr val="bg1"/>
                </a:solidFill>
                <a:latin typeface="Arial"/>
                <a:ea typeface="Arial"/>
                <a:cs typeface="Arial"/>
                <a:sym typeface="Arial"/>
              </a:rPr>
              <a:t>Make sure that this is a SMART goal: one that is </a:t>
            </a:r>
            <a:br>
              <a:rPr lang="en" sz="1900" b="0" dirty="0">
                <a:solidFill>
                  <a:schemeClr val="bg1"/>
                </a:solidFill>
                <a:latin typeface="Arial"/>
                <a:ea typeface="Arial"/>
                <a:cs typeface="Arial"/>
                <a:sym typeface="Arial"/>
              </a:rPr>
            </a:br>
            <a:br>
              <a:rPr lang="en" sz="1900" b="0" dirty="0">
                <a:solidFill>
                  <a:schemeClr val="bg1"/>
                </a:solidFill>
                <a:latin typeface="Arial"/>
                <a:ea typeface="Arial"/>
                <a:cs typeface="Arial"/>
                <a:sym typeface="Arial"/>
              </a:rPr>
            </a:br>
            <a:r>
              <a:rPr lang="en" sz="1900" b="0" dirty="0">
                <a:solidFill>
                  <a:schemeClr val="bg1"/>
                </a:solidFill>
                <a:latin typeface="Arial"/>
                <a:ea typeface="Arial"/>
                <a:cs typeface="Arial"/>
                <a:sym typeface="Arial"/>
              </a:rPr>
              <a:t>-Specific </a:t>
            </a:r>
            <a:br>
              <a:rPr lang="en" sz="1900" b="0" dirty="0">
                <a:solidFill>
                  <a:schemeClr val="bg1"/>
                </a:solidFill>
                <a:latin typeface="Arial"/>
                <a:ea typeface="Arial"/>
                <a:cs typeface="Arial"/>
                <a:sym typeface="Arial"/>
              </a:rPr>
            </a:br>
            <a:r>
              <a:rPr lang="en" sz="1900" b="0" dirty="0">
                <a:solidFill>
                  <a:schemeClr val="bg1"/>
                </a:solidFill>
                <a:latin typeface="Arial"/>
                <a:ea typeface="Arial"/>
                <a:cs typeface="Arial"/>
                <a:sym typeface="Arial"/>
              </a:rPr>
              <a:t>-Measurable </a:t>
            </a:r>
            <a:br>
              <a:rPr lang="en" sz="1900" b="0" dirty="0">
                <a:solidFill>
                  <a:schemeClr val="bg1"/>
                </a:solidFill>
                <a:latin typeface="Arial"/>
                <a:ea typeface="Arial"/>
                <a:cs typeface="Arial"/>
                <a:sym typeface="Arial"/>
              </a:rPr>
            </a:br>
            <a:r>
              <a:rPr lang="en" sz="1900" b="0" dirty="0">
                <a:solidFill>
                  <a:schemeClr val="bg1"/>
                </a:solidFill>
                <a:latin typeface="Arial"/>
                <a:ea typeface="Arial"/>
                <a:cs typeface="Arial"/>
                <a:sym typeface="Arial"/>
              </a:rPr>
              <a:t>-Attainable </a:t>
            </a:r>
            <a:br>
              <a:rPr lang="en" sz="1900" b="0" dirty="0">
                <a:solidFill>
                  <a:schemeClr val="bg1"/>
                </a:solidFill>
                <a:latin typeface="Arial"/>
                <a:ea typeface="Arial"/>
                <a:cs typeface="Arial"/>
                <a:sym typeface="Arial"/>
              </a:rPr>
            </a:br>
            <a:r>
              <a:rPr lang="en" sz="1900" b="0" dirty="0">
                <a:solidFill>
                  <a:schemeClr val="bg1"/>
                </a:solidFill>
                <a:latin typeface="Arial"/>
                <a:ea typeface="Arial"/>
                <a:cs typeface="Arial"/>
                <a:sym typeface="Arial"/>
              </a:rPr>
              <a:t>-Realistic</a:t>
            </a:r>
            <a:br>
              <a:rPr lang="en" sz="1900" b="0" dirty="0">
                <a:solidFill>
                  <a:schemeClr val="bg1"/>
                </a:solidFill>
                <a:latin typeface="Arial"/>
                <a:ea typeface="Arial"/>
                <a:cs typeface="Arial"/>
                <a:sym typeface="Arial"/>
              </a:rPr>
            </a:br>
            <a:r>
              <a:rPr lang="en" sz="1900" b="0" dirty="0">
                <a:solidFill>
                  <a:schemeClr val="bg1"/>
                </a:solidFill>
                <a:latin typeface="Arial"/>
                <a:ea typeface="Arial"/>
                <a:cs typeface="Arial"/>
                <a:sym typeface="Arial"/>
              </a:rPr>
              <a:t>-Time-boun</a:t>
            </a:r>
            <a:r>
              <a:rPr lang="en-US" sz="1900" b="0" dirty="0">
                <a:solidFill>
                  <a:schemeClr val="bg1"/>
                </a:solidFill>
                <a:latin typeface="Arial"/>
                <a:ea typeface="Arial"/>
                <a:cs typeface="Arial"/>
                <a:sym typeface="Arial"/>
              </a:rPr>
              <a:t>d</a:t>
            </a:r>
            <a:endParaRPr lang="en" sz="1900" b="0"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406416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30" name="Shape 130"/>
          <p:cNvSpPr txBox="1">
            <a:spLocks noGrp="1"/>
          </p:cNvSpPr>
          <p:nvPr>
            <p:ph type="title"/>
          </p:nvPr>
        </p:nvSpPr>
        <p:spPr>
          <a:xfrm>
            <a:off x="283099" y="712150"/>
            <a:ext cx="7392900" cy="3835500"/>
          </a:xfrm>
          <a:prstGeom prst="rect">
            <a:avLst/>
          </a:prstGeom>
          <a:noFill/>
        </p:spPr>
        <p:txBody>
          <a:bodyPr wrap="square" lIns="91425" tIns="91425" rIns="91425" bIns="91425" anchor="t" anchorCtr="0">
            <a:noAutofit/>
          </a:bodyPr>
          <a:lstStyle/>
          <a:p>
            <a:pPr lvl="0" algn="ctr" rtl="0">
              <a:lnSpc>
                <a:spcPct val="150000"/>
              </a:lnSpc>
              <a:spcBef>
                <a:spcPts val="0"/>
              </a:spcBef>
              <a:buNone/>
            </a:pPr>
            <a:r>
              <a:rPr lang="en-US" sz="2800" b="0" dirty="0">
                <a:solidFill>
                  <a:schemeClr val="bg1"/>
                </a:solidFill>
                <a:latin typeface="+mn-lt"/>
                <a:ea typeface="Arial"/>
                <a:cs typeface="Arial"/>
                <a:sym typeface="Arial"/>
              </a:rPr>
              <a:t> </a:t>
            </a:r>
            <a:endParaRPr lang="en" sz="2800" b="0" dirty="0">
              <a:solidFill>
                <a:schemeClr val="bg1"/>
              </a:solidFill>
              <a:latin typeface="+mn-lt"/>
              <a:ea typeface="Arial"/>
              <a:cs typeface="Arial"/>
              <a:sym typeface="Arial"/>
            </a:endParaRPr>
          </a:p>
          <a:p>
            <a:pPr fontAlgn="base"/>
            <a:r>
              <a:rPr lang="en-US" sz="2000" b="0" dirty="0">
                <a:solidFill>
                  <a:schemeClr val="bg1"/>
                </a:solidFill>
                <a:latin typeface="+mn-lt"/>
              </a:rPr>
              <a:t>What exactly do you want to achieve? </a:t>
            </a:r>
            <a:br>
              <a:rPr lang="en-US" sz="2000" b="0" dirty="0">
                <a:solidFill>
                  <a:schemeClr val="bg1"/>
                </a:solidFill>
                <a:latin typeface="+mn-lt"/>
              </a:rPr>
            </a:br>
            <a:r>
              <a:rPr lang="en-US" sz="2000" b="0" dirty="0">
                <a:solidFill>
                  <a:schemeClr val="bg1"/>
                </a:solidFill>
                <a:latin typeface="+mn-lt"/>
              </a:rPr>
              <a:t>-Where?</a:t>
            </a:r>
            <a:br>
              <a:rPr lang="en-US" sz="2000" b="0" dirty="0">
                <a:solidFill>
                  <a:schemeClr val="bg1"/>
                </a:solidFill>
                <a:latin typeface="+mn-lt"/>
              </a:rPr>
            </a:br>
            <a:r>
              <a:rPr lang="en-US" sz="2000" b="0" dirty="0">
                <a:solidFill>
                  <a:schemeClr val="bg1"/>
                </a:solidFill>
                <a:latin typeface="+mn-lt"/>
              </a:rPr>
              <a:t>-How?</a:t>
            </a:r>
            <a:br>
              <a:rPr lang="en-US" sz="2000" b="0" dirty="0">
                <a:solidFill>
                  <a:schemeClr val="bg1"/>
                </a:solidFill>
                <a:latin typeface="+mn-lt"/>
              </a:rPr>
            </a:br>
            <a:r>
              <a:rPr lang="en-US" sz="2000" b="0" dirty="0">
                <a:solidFill>
                  <a:schemeClr val="bg1"/>
                </a:solidFill>
                <a:latin typeface="+mn-lt"/>
              </a:rPr>
              <a:t>-When?</a:t>
            </a:r>
            <a:br>
              <a:rPr lang="en-US" sz="2000" b="0" dirty="0">
                <a:solidFill>
                  <a:schemeClr val="bg1"/>
                </a:solidFill>
                <a:latin typeface="+mn-lt"/>
              </a:rPr>
            </a:br>
            <a:r>
              <a:rPr lang="en-US" sz="2000" b="0" dirty="0">
                <a:solidFill>
                  <a:schemeClr val="bg1"/>
                </a:solidFill>
                <a:latin typeface="+mn-lt"/>
              </a:rPr>
              <a:t>-With whom?</a:t>
            </a:r>
            <a:br>
              <a:rPr lang="en-US" sz="2000" b="0" dirty="0">
                <a:solidFill>
                  <a:schemeClr val="bg1"/>
                </a:solidFill>
                <a:latin typeface="+mn-lt"/>
              </a:rPr>
            </a:br>
            <a:r>
              <a:rPr lang="en-US" sz="2000" b="0" dirty="0">
                <a:solidFill>
                  <a:schemeClr val="bg1"/>
                </a:solidFill>
                <a:latin typeface="+mn-lt"/>
              </a:rPr>
              <a:t>-What are the conditions and limitations?</a:t>
            </a:r>
            <a:br>
              <a:rPr lang="en-US" sz="2000" b="0" dirty="0">
                <a:solidFill>
                  <a:schemeClr val="bg1"/>
                </a:solidFill>
                <a:latin typeface="+mn-lt"/>
              </a:rPr>
            </a:br>
            <a:r>
              <a:rPr lang="en-US" sz="2000" b="0" dirty="0">
                <a:solidFill>
                  <a:schemeClr val="bg1"/>
                </a:solidFill>
                <a:latin typeface="+mn-lt"/>
              </a:rPr>
              <a:t>-Why exactly do I want to reach this goal? What are possible alternative ways of achieving the same?</a:t>
            </a:r>
          </a:p>
        </p:txBody>
      </p:sp>
      <p:sp>
        <p:nvSpPr>
          <p:cNvPr id="2" name="TextBox 1">
            <a:extLst>
              <a:ext uri="{FF2B5EF4-FFF2-40B4-BE49-F238E27FC236}">
                <a16:creationId xmlns:a16="http://schemas.microsoft.com/office/drawing/2014/main" id="{16A9CCCC-0734-471F-B5B6-8A3D5DF1BCAB}"/>
              </a:ext>
            </a:extLst>
          </p:cNvPr>
          <p:cNvSpPr txBox="1"/>
          <p:nvPr/>
        </p:nvSpPr>
        <p:spPr>
          <a:xfrm>
            <a:off x="3779133" y="388984"/>
            <a:ext cx="3397169" cy="646331"/>
          </a:xfrm>
          <a:prstGeom prst="rect">
            <a:avLst/>
          </a:prstGeom>
          <a:noFill/>
        </p:spPr>
        <p:txBody>
          <a:bodyPr wrap="square" rtlCol="0">
            <a:spAutoFit/>
          </a:bodyPr>
          <a:lstStyle/>
          <a:p>
            <a:r>
              <a:rPr lang="en-US" sz="3600" dirty="0">
                <a:solidFill>
                  <a:schemeClr val="bg1"/>
                </a:solidFill>
              </a:rPr>
              <a:t>Specific</a:t>
            </a:r>
            <a:endParaRPr lang="en-US" sz="3600" dirty="0"/>
          </a:p>
        </p:txBody>
      </p:sp>
    </p:spTree>
    <p:extLst>
      <p:ext uri="{BB962C8B-B14F-4D97-AF65-F5344CB8AC3E}">
        <p14:creationId xmlns:p14="http://schemas.microsoft.com/office/powerpoint/2010/main" val="71479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30" name="Shape 130"/>
          <p:cNvSpPr txBox="1">
            <a:spLocks noGrp="1"/>
          </p:cNvSpPr>
          <p:nvPr>
            <p:ph type="title"/>
          </p:nvPr>
        </p:nvSpPr>
        <p:spPr>
          <a:xfrm>
            <a:off x="283099" y="712150"/>
            <a:ext cx="7392900" cy="3835500"/>
          </a:xfrm>
          <a:prstGeom prst="rect">
            <a:avLst/>
          </a:prstGeom>
          <a:noFill/>
        </p:spPr>
        <p:txBody>
          <a:bodyPr wrap="square" lIns="91425" tIns="91425" rIns="91425" bIns="91425" anchor="t" anchorCtr="0">
            <a:noAutofit/>
          </a:bodyPr>
          <a:lstStyle/>
          <a:p>
            <a:pPr lvl="0" algn="ctr" rtl="0">
              <a:lnSpc>
                <a:spcPct val="150000"/>
              </a:lnSpc>
              <a:spcBef>
                <a:spcPts val="0"/>
              </a:spcBef>
              <a:buNone/>
            </a:pPr>
            <a:r>
              <a:rPr lang="en-US" sz="2000" b="0" dirty="0">
                <a:solidFill>
                  <a:schemeClr val="bg1"/>
                </a:solidFill>
                <a:latin typeface="+mn-lt"/>
                <a:ea typeface="Arial"/>
                <a:cs typeface="Arial"/>
                <a:sym typeface="Arial"/>
              </a:rPr>
              <a:t> </a:t>
            </a:r>
            <a:endParaRPr lang="en" sz="2000" b="0" dirty="0">
              <a:solidFill>
                <a:schemeClr val="bg1"/>
              </a:solidFill>
              <a:latin typeface="+mn-lt"/>
              <a:ea typeface="Arial"/>
              <a:cs typeface="Arial"/>
              <a:sym typeface="Arial"/>
            </a:endParaRPr>
          </a:p>
          <a:p>
            <a:pPr fontAlgn="base"/>
            <a:r>
              <a:rPr lang="en-US" sz="2000" b="0" dirty="0">
                <a:latin typeface="+mn-lt"/>
              </a:rPr>
              <a:t>Measurable goals means that you identify exactly what it is you will see, hear and feel when you reach your goal. </a:t>
            </a:r>
            <a:br>
              <a:rPr lang="en-US" sz="2000" b="0" dirty="0">
                <a:latin typeface="+mn-lt"/>
              </a:rPr>
            </a:br>
            <a:br>
              <a:rPr lang="en-US" sz="2000" b="0" dirty="0">
                <a:latin typeface="+mn-lt"/>
              </a:rPr>
            </a:br>
            <a:r>
              <a:rPr lang="en-US" sz="2000" b="0" dirty="0">
                <a:latin typeface="+mn-lt"/>
              </a:rPr>
              <a:t>It means breaking your goal down into measurable elements. You'll need concrete evidence. </a:t>
            </a:r>
            <a:br>
              <a:rPr lang="en-US" sz="2000" b="0" dirty="0">
                <a:latin typeface="+mn-lt"/>
              </a:rPr>
            </a:br>
            <a:br>
              <a:rPr lang="en-US" sz="2000" b="0" dirty="0">
                <a:latin typeface="+mn-lt"/>
              </a:rPr>
            </a:br>
            <a:r>
              <a:rPr lang="en-US" sz="2000" b="0" dirty="0">
                <a:latin typeface="+mn-lt"/>
              </a:rPr>
              <a:t>Being happier is not evidence; not smoking anymore because you adhere to a healthy lifestyle where you eat vegetables twice a day and fat only once a week, is.</a:t>
            </a:r>
          </a:p>
        </p:txBody>
      </p:sp>
      <p:sp>
        <p:nvSpPr>
          <p:cNvPr id="2" name="TextBox 1">
            <a:extLst>
              <a:ext uri="{FF2B5EF4-FFF2-40B4-BE49-F238E27FC236}">
                <a16:creationId xmlns:a16="http://schemas.microsoft.com/office/drawing/2014/main" id="{16A9CCCC-0734-471F-B5B6-8A3D5DF1BCAB}"/>
              </a:ext>
            </a:extLst>
          </p:cNvPr>
          <p:cNvSpPr txBox="1"/>
          <p:nvPr/>
        </p:nvSpPr>
        <p:spPr>
          <a:xfrm>
            <a:off x="3314246" y="388984"/>
            <a:ext cx="3397169" cy="646331"/>
          </a:xfrm>
          <a:prstGeom prst="rect">
            <a:avLst/>
          </a:prstGeom>
          <a:noFill/>
        </p:spPr>
        <p:txBody>
          <a:bodyPr wrap="square" rtlCol="0">
            <a:spAutoFit/>
          </a:bodyPr>
          <a:lstStyle/>
          <a:p>
            <a:r>
              <a:rPr lang="en-US" sz="3600" dirty="0">
                <a:solidFill>
                  <a:schemeClr val="bg1"/>
                </a:solidFill>
              </a:rPr>
              <a:t>Measurable</a:t>
            </a:r>
            <a:endParaRPr lang="en-US" sz="3600" dirty="0"/>
          </a:p>
        </p:txBody>
      </p:sp>
    </p:spTree>
    <p:extLst>
      <p:ext uri="{BB962C8B-B14F-4D97-AF65-F5344CB8AC3E}">
        <p14:creationId xmlns:p14="http://schemas.microsoft.com/office/powerpoint/2010/main" val="83126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30" name="Shape 130"/>
          <p:cNvSpPr txBox="1">
            <a:spLocks noGrp="1"/>
          </p:cNvSpPr>
          <p:nvPr>
            <p:ph type="title"/>
          </p:nvPr>
        </p:nvSpPr>
        <p:spPr>
          <a:xfrm>
            <a:off x="340972" y="654000"/>
            <a:ext cx="7392900" cy="3835500"/>
          </a:xfrm>
          <a:prstGeom prst="rect">
            <a:avLst/>
          </a:prstGeom>
          <a:noFill/>
        </p:spPr>
        <p:txBody>
          <a:bodyPr wrap="square" lIns="91425" tIns="91425" rIns="91425" bIns="91425" anchor="t" anchorCtr="0">
            <a:noAutofit/>
          </a:bodyPr>
          <a:lstStyle/>
          <a:p>
            <a:pPr lvl="0" algn="ctr" rtl="0">
              <a:lnSpc>
                <a:spcPct val="150000"/>
              </a:lnSpc>
              <a:spcBef>
                <a:spcPts val="0"/>
              </a:spcBef>
              <a:buNone/>
            </a:pPr>
            <a:r>
              <a:rPr lang="en-US" sz="2000" b="0" dirty="0">
                <a:solidFill>
                  <a:schemeClr val="bg1"/>
                </a:solidFill>
                <a:latin typeface="+mn-lt"/>
                <a:ea typeface="Arial"/>
                <a:cs typeface="Arial"/>
                <a:sym typeface="Arial"/>
              </a:rPr>
              <a:t> </a:t>
            </a:r>
            <a:endParaRPr lang="en" sz="2000" b="0" dirty="0">
              <a:solidFill>
                <a:schemeClr val="bg1"/>
              </a:solidFill>
              <a:latin typeface="+mn-lt"/>
              <a:ea typeface="Arial"/>
              <a:cs typeface="Arial"/>
              <a:sym typeface="Arial"/>
            </a:endParaRPr>
          </a:p>
          <a:p>
            <a:r>
              <a:rPr lang="en-US" sz="2000" b="0" dirty="0">
                <a:latin typeface="+mn-lt"/>
              </a:rPr>
              <a:t>Is your goal attainable? That means investigating whether the goal really is acceptable to you. You weigh the effort, time and other costs your goal will take against the profits and the other obligations and priorities you have in life.</a:t>
            </a:r>
            <a:br>
              <a:rPr lang="en-US" sz="2000" b="0" dirty="0">
                <a:latin typeface="+mn-lt"/>
              </a:rPr>
            </a:br>
            <a:br>
              <a:rPr lang="en-US" sz="2000" b="0" dirty="0">
                <a:latin typeface="+mn-lt"/>
              </a:rPr>
            </a:br>
            <a:r>
              <a:rPr lang="en-US" sz="2000" b="0" dirty="0">
                <a:latin typeface="+mn-lt"/>
              </a:rPr>
              <a:t>If you don't have the time, money or talent to reach a certain goal you'll certainly fail and be miserable. That doesn't mean that you can't take something that seems impossible and make it happen by planning smartly and going for it!</a:t>
            </a:r>
          </a:p>
        </p:txBody>
      </p:sp>
      <p:sp>
        <p:nvSpPr>
          <p:cNvPr id="2" name="TextBox 1">
            <a:extLst>
              <a:ext uri="{FF2B5EF4-FFF2-40B4-BE49-F238E27FC236}">
                <a16:creationId xmlns:a16="http://schemas.microsoft.com/office/drawing/2014/main" id="{16A9CCCC-0734-471F-B5B6-8A3D5DF1BCAB}"/>
              </a:ext>
            </a:extLst>
          </p:cNvPr>
          <p:cNvSpPr txBox="1"/>
          <p:nvPr/>
        </p:nvSpPr>
        <p:spPr>
          <a:xfrm>
            <a:off x="3314246" y="388984"/>
            <a:ext cx="3397169" cy="646331"/>
          </a:xfrm>
          <a:prstGeom prst="rect">
            <a:avLst/>
          </a:prstGeom>
          <a:noFill/>
        </p:spPr>
        <p:txBody>
          <a:bodyPr wrap="square" rtlCol="0">
            <a:spAutoFit/>
          </a:bodyPr>
          <a:lstStyle/>
          <a:p>
            <a:r>
              <a:rPr lang="en-US" sz="3600" dirty="0">
                <a:solidFill>
                  <a:schemeClr val="bg1"/>
                </a:solidFill>
              </a:rPr>
              <a:t>Attainable</a:t>
            </a:r>
          </a:p>
        </p:txBody>
      </p:sp>
    </p:spTree>
    <p:extLst>
      <p:ext uri="{BB962C8B-B14F-4D97-AF65-F5344CB8AC3E}">
        <p14:creationId xmlns:p14="http://schemas.microsoft.com/office/powerpoint/2010/main" val="128186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30" name="Shape 130"/>
          <p:cNvSpPr txBox="1">
            <a:spLocks noGrp="1"/>
          </p:cNvSpPr>
          <p:nvPr>
            <p:ph type="title"/>
          </p:nvPr>
        </p:nvSpPr>
        <p:spPr>
          <a:xfrm>
            <a:off x="340972" y="654000"/>
            <a:ext cx="7392900" cy="3835500"/>
          </a:xfrm>
          <a:prstGeom prst="rect">
            <a:avLst/>
          </a:prstGeom>
          <a:noFill/>
        </p:spPr>
        <p:txBody>
          <a:bodyPr wrap="square" lIns="91425" tIns="91425" rIns="91425" bIns="91425" anchor="t" anchorCtr="0">
            <a:noAutofit/>
          </a:bodyPr>
          <a:lstStyle/>
          <a:p>
            <a:pPr lvl="0" algn="ctr" rtl="0">
              <a:lnSpc>
                <a:spcPct val="150000"/>
              </a:lnSpc>
              <a:spcBef>
                <a:spcPts val="0"/>
              </a:spcBef>
              <a:buNone/>
            </a:pPr>
            <a:r>
              <a:rPr lang="en-US" sz="2000" b="0" dirty="0">
                <a:solidFill>
                  <a:schemeClr val="bg1"/>
                </a:solidFill>
                <a:latin typeface="+mn-lt"/>
                <a:ea typeface="Arial"/>
                <a:cs typeface="Arial"/>
                <a:sym typeface="Arial"/>
              </a:rPr>
              <a:t> </a:t>
            </a:r>
            <a:endParaRPr lang="en" sz="2000" b="0" dirty="0">
              <a:solidFill>
                <a:schemeClr val="bg1"/>
              </a:solidFill>
              <a:latin typeface="+mn-lt"/>
              <a:ea typeface="Arial"/>
              <a:cs typeface="Arial"/>
              <a:sym typeface="Arial"/>
            </a:endParaRPr>
          </a:p>
          <a:p>
            <a:r>
              <a:rPr lang="en-US" sz="2000" b="0" dirty="0">
                <a:latin typeface="+mn-lt"/>
              </a:rPr>
              <a:t>Is reaching your goal relevant to you? Do you actually want to run a multinational, be famous, have three children and a busy job? You decide for yourself whether you have the personality for it, or your team has the bandwidth.</a:t>
            </a:r>
            <a:br>
              <a:rPr lang="en-US" sz="2000" b="0" dirty="0">
                <a:latin typeface="+mn-lt"/>
              </a:rPr>
            </a:br>
            <a:br>
              <a:rPr lang="en-US" sz="2000" b="0" dirty="0">
                <a:latin typeface="+mn-lt"/>
              </a:rPr>
            </a:br>
            <a:r>
              <a:rPr lang="en-US" sz="2000" b="0" dirty="0">
                <a:latin typeface="+mn-lt"/>
              </a:rPr>
              <a:t>If you're lacking certain skills, you can plan trainings. If you lack certain resources, you can look for ways of getting them.</a:t>
            </a:r>
            <a:br>
              <a:rPr lang="en-US" sz="2000" b="0" dirty="0">
                <a:latin typeface="+mn-lt"/>
              </a:rPr>
            </a:br>
            <a:br>
              <a:rPr lang="en-US" sz="2000" b="0" dirty="0">
                <a:latin typeface="+mn-lt"/>
              </a:rPr>
            </a:br>
            <a:r>
              <a:rPr lang="en-US" sz="2000" b="0" dirty="0">
                <a:latin typeface="+mn-lt"/>
              </a:rPr>
              <a:t>The main questions, why do you want to reach this goal? What is the objective behind the goal, and will this goal really achieve that?</a:t>
            </a:r>
          </a:p>
        </p:txBody>
      </p:sp>
      <p:sp>
        <p:nvSpPr>
          <p:cNvPr id="2" name="TextBox 1">
            <a:extLst>
              <a:ext uri="{FF2B5EF4-FFF2-40B4-BE49-F238E27FC236}">
                <a16:creationId xmlns:a16="http://schemas.microsoft.com/office/drawing/2014/main" id="{16A9CCCC-0734-471F-B5B6-8A3D5DF1BCAB}"/>
              </a:ext>
            </a:extLst>
          </p:cNvPr>
          <p:cNvSpPr txBox="1"/>
          <p:nvPr/>
        </p:nvSpPr>
        <p:spPr>
          <a:xfrm>
            <a:off x="3314246" y="388984"/>
            <a:ext cx="3397169" cy="646331"/>
          </a:xfrm>
          <a:prstGeom prst="rect">
            <a:avLst/>
          </a:prstGeom>
          <a:noFill/>
        </p:spPr>
        <p:txBody>
          <a:bodyPr wrap="square" rtlCol="0">
            <a:spAutoFit/>
          </a:bodyPr>
          <a:lstStyle/>
          <a:p>
            <a:r>
              <a:rPr lang="en-US" sz="3600" dirty="0">
                <a:solidFill>
                  <a:schemeClr val="bg1"/>
                </a:solidFill>
              </a:rPr>
              <a:t>Realistic</a:t>
            </a:r>
          </a:p>
        </p:txBody>
      </p:sp>
    </p:spTree>
    <p:extLst>
      <p:ext uri="{BB962C8B-B14F-4D97-AF65-F5344CB8AC3E}">
        <p14:creationId xmlns:p14="http://schemas.microsoft.com/office/powerpoint/2010/main" val="65269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30" name="Shape 130"/>
          <p:cNvSpPr txBox="1">
            <a:spLocks noGrp="1"/>
          </p:cNvSpPr>
          <p:nvPr>
            <p:ph type="title"/>
          </p:nvPr>
        </p:nvSpPr>
        <p:spPr>
          <a:xfrm>
            <a:off x="340972" y="654000"/>
            <a:ext cx="7392900" cy="3835500"/>
          </a:xfrm>
          <a:prstGeom prst="rect">
            <a:avLst/>
          </a:prstGeom>
          <a:noFill/>
        </p:spPr>
        <p:txBody>
          <a:bodyPr wrap="square" lIns="91425" tIns="91425" rIns="91425" bIns="91425" anchor="t" anchorCtr="0">
            <a:noAutofit/>
          </a:bodyPr>
          <a:lstStyle/>
          <a:p>
            <a:pPr lvl="0" algn="ctr" rtl="0">
              <a:lnSpc>
                <a:spcPct val="150000"/>
              </a:lnSpc>
              <a:spcBef>
                <a:spcPts val="0"/>
              </a:spcBef>
              <a:buNone/>
            </a:pPr>
            <a:r>
              <a:rPr lang="en-US" sz="2000" b="0" dirty="0">
                <a:solidFill>
                  <a:schemeClr val="bg1"/>
                </a:solidFill>
                <a:latin typeface="+mn-lt"/>
                <a:ea typeface="Arial"/>
                <a:cs typeface="Arial"/>
                <a:sym typeface="Arial"/>
              </a:rPr>
              <a:t> </a:t>
            </a:r>
            <a:endParaRPr lang="en" sz="2000" b="0" dirty="0">
              <a:solidFill>
                <a:schemeClr val="bg1"/>
              </a:solidFill>
              <a:latin typeface="+mn-lt"/>
              <a:ea typeface="Arial"/>
              <a:cs typeface="Arial"/>
              <a:sym typeface="Arial"/>
            </a:endParaRPr>
          </a:p>
          <a:p>
            <a:r>
              <a:rPr lang="en-US" sz="2000" b="0" dirty="0">
                <a:latin typeface="+mn-lt"/>
              </a:rPr>
              <a:t>Time is money! Make a tentative plan of everything you do. Everybody knows that deadlines are what makes most people switch to action. </a:t>
            </a:r>
            <a:br>
              <a:rPr lang="en-US" sz="2000" b="0" dirty="0">
                <a:latin typeface="+mn-lt"/>
              </a:rPr>
            </a:br>
            <a:br>
              <a:rPr lang="en-US" sz="2000" b="0" dirty="0">
                <a:latin typeface="+mn-lt"/>
              </a:rPr>
            </a:br>
            <a:r>
              <a:rPr lang="en-US" sz="2000" b="0" dirty="0">
                <a:latin typeface="+mn-lt"/>
              </a:rPr>
              <a:t>So install deadlines, for yourself and your team, and go after them. </a:t>
            </a:r>
            <a:br>
              <a:rPr lang="en-US" sz="2000" b="0" dirty="0">
                <a:latin typeface="+mn-lt"/>
              </a:rPr>
            </a:br>
            <a:br>
              <a:rPr lang="en-US" sz="2000" b="0" dirty="0">
                <a:latin typeface="+mn-lt"/>
              </a:rPr>
            </a:br>
            <a:r>
              <a:rPr lang="en-US" sz="2000" b="0" dirty="0">
                <a:latin typeface="+mn-lt"/>
              </a:rPr>
              <a:t>Keep the timeline realistic and flexible, that way you can keep morale high.</a:t>
            </a:r>
          </a:p>
        </p:txBody>
      </p:sp>
      <p:sp>
        <p:nvSpPr>
          <p:cNvPr id="2" name="TextBox 1">
            <a:extLst>
              <a:ext uri="{FF2B5EF4-FFF2-40B4-BE49-F238E27FC236}">
                <a16:creationId xmlns:a16="http://schemas.microsoft.com/office/drawing/2014/main" id="{16A9CCCC-0734-471F-B5B6-8A3D5DF1BCAB}"/>
              </a:ext>
            </a:extLst>
          </p:cNvPr>
          <p:cNvSpPr txBox="1"/>
          <p:nvPr/>
        </p:nvSpPr>
        <p:spPr>
          <a:xfrm>
            <a:off x="3314246" y="388984"/>
            <a:ext cx="3397169" cy="646331"/>
          </a:xfrm>
          <a:prstGeom prst="rect">
            <a:avLst/>
          </a:prstGeom>
          <a:noFill/>
        </p:spPr>
        <p:txBody>
          <a:bodyPr wrap="square" rtlCol="0">
            <a:spAutoFit/>
          </a:bodyPr>
          <a:lstStyle/>
          <a:p>
            <a:r>
              <a:rPr lang="en-US" sz="3600" dirty="0">
                <a:solidFill>
                  <a:schemeClr val="bg1"/>
                </a:solidFill>
              </a:rPr>
              <a:t>Timely</a:t>
            </a:r>
          </a:p>
        </p:txBody>
      </p:sp>
    </p:spTree>
    <p:extLst>
      <p:ext uri="{BB962C8B-B14F-4D97-AF65-F5344CB8AC3E}">
        <p14:creationId xmlns:p14="http://schemas.microsoft.com/office/powerpoint/2010/main" val="84702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60" name="Shape 160"/>
          <p:cNvSpPr txBox="1">
            <a:spLocks noGrp="1"/>
          </p:cNvSpPr>
          <p:nvPr>
            <p:ph type="title"/>
          </p:nvPr>
        </p:nvSpPr>
        <p:spPr>
          <a:xfrm>
            <a:off x="283099" y="712150"/>
            <a:ext cx="7392900" cy="3835500"/>
          </a:xfrm>
          <a:prstGeom prst="rect">
            <a:avLst/>
          </a:prstGeom>
          <a:noFill/>
        </p:spPr>
        <p:txBody>
          <a:bodyPr wrap="square" lIns="91425" tIns="91425" rIns="91425" bIns="91425" anchor="t" anchorCtr="0">
            <a:noAutofit/>
          </a:bodyPr>
          <a:lstStyle/>
          <a:p>
            <a:pPr lvl="0" rtl="0">
              <a:lnSpc>
                <a:spcPct val="150000"/>
              </a:lnSpc>
              <a:spcBef>
                <a:spcPts val="0"/>
              </a:spcBef>
              <a:buNone/>
            </a:pPr>
            <a:r>
              <a:rPr lang="en" sz="3000" b="0">
                <a:latin typeface="Arial"/>
                <a:ea typeface="Arial"/>
                <a:cs typeface="Arial"/>
                <a:sym typeface="Arial"/>
              </a:rPr>
              <a:t>Coaching Agenda</a:t>
            </a:r>
          </a:p>
          <a:p>
            <a:pPr lvl="0" rtl="0">
              <a:lnSpc>
                <a:spcPct val="100000"/>
              </a:lnSpc>
              <a:spcBef>
                <a:spcPts val="1200"/>
              </a:spcBef>
              <a:spcAft>
                <a:spcPts val="2200"/>
              </a:spcAft>
              <a:buNone/>
            </a:pPr>
            <a:r>
              <a:rPr lang="en" sz="2400">
                <a:latin typeface="Arial"/>
                <a:ea typeface="Arial"/>
                <a:cs typeface="Arial"/>
                <a:sym typeface="Arial"/>
              </a:rPr>
              <a:t>O</a:t>
            </a:r>
            <a:r>
              <a:rPr lang="en" sz="2400" b="0">
                <a:latin typeface="Arial"/>
                <a:ea typeface="Arial"/>
                <a:cs typeface="Arial"/>
                <a:sym typeface="Arial"/>
              </a:rPr>
              <a:t>wnership</a:t>
            </a:r>
            <a:br>
              <a:rPr lang="en" sz="2400" b="0">
                <a:latin typeface="Arial"/>
                <a:ea typeface="Arial"/>
                <a:cs typeface="Arial"/>
                <a:sym typeface="Arial"/>
              </a:rPr>
            </a:br>
            <a:r>
              <a:rPr lang="en" sz="2400">
                <a:latin typeface="Arial"/>
                <a:ea typeface="Arial"/>
                <a:cs typeface="Arial"/>
                <a:sym typeface="Arial"/>
              </a:rPr>
              <a:t>P</a:t>
            </a:r>
            <a:r>
              <a:rPr lang="en" sz="2400" b="0">
                <a:latin typeface="Arial"/>
                <a:ea typeface="Arial"/>
                <a:cs typeface="Arial"/>
                <a:sym typeface="Arial"/>
              </a:rPr>
              <a:t>assion</a:t>
            </a:r>
            <a:br>
              <a:rPr lang="en" sz="2400" b="0">
                <a:latin typeface="Arial"/>
                <a:ea typeface="Arial"/>
                <a:cs typeface="Arial"/>
                <a:sym typeface="Arial"/>
              </a:rPr>
            </a:br>
            <a:r>
              <a:rPr lang="en" sz="2400">
                <a:latin typeface="Arial"/>
                <a:ea typeface="Arial"/>
                <a:cs typeface="Arial"/>
                <a:sym typeface="Arial"/>
              </a:rPr>
              <a:t>U</a:t>
            </a:r>
            <a:r>
              <a:rPr lang="en" sz="2400" b="0">
                <a:latin typeface="Arial"/>
                <a:ea typeface="Arial"/>
                <a:cs typeface="Arial"/>
                <a:sym typeface="Arial"/>
              </a:rPr>
              <a:t>rgency</a:t>
            </a:r>
            <a:br>
              <a:rPr lang="en" sz="2400" b="0">
                <a:latin typeface="Arial"/>
                <a:ea typeface="Arial"/>
                <a:cs typeface="Arial"/>
                <a:sym typeface="Arial"/>
              </a:rPr>
            </a:br>
            <a:r>
              <a:rPr lang="en" sz="2400">
                <a:latin typeface="Arial"/>
                <a:ea typeface="Arial"/>
                <a:cs typeface="Arial"/>
                <a:sym typeface="Arial"/>
              </a:rPr>
              <a:t>S</a:t>
            </a:r>
            <a:r>
              <a:rPr lang="en" sz="2400" b="0">
                <a:latin typeface="Arial"/>
                <a:ea typeface="Arial"/>
                <a:cs typeface="Arial"/>
                <a:sym typeface="Arial"/>
              </a:rPr>
              <a:t>ignificance </a:t>
            </a:r>
          </a:p>
          <a:p>
            <a:pPr lvl="0" rtl="0">
              <a:lnSpc>
                <a:spcPct val="100000"/>
              </a:lnSpc>
              <a:spcBef>
                <a:spcPts val="1200"/>
              </a:spcBef>
              <a:spcAft>
                <a:spcPts val="2200"/>
              </a:spcAft>
              <a:buNone/>
            </a:pPr>
            <a:endParaRPr sz="1900" b="0">
              <a:latin typeface="Arial"/>
              <a:ea typeface="Arial"/>
              <a:cs typeface="Arial"/>
              <a:sym typeface="Arial"/>
            </a:endParaRPr>
          </a:p>
          <a:p>
            <a:pPr lvl="0" rtl="0">
              <a:lnSpc>
                <a:spcPct val="100000"/>
              </a:lnSpc>
              <a:spcBef>
                <a:spcPts val="1200"/>
              </a:spcBef>
              <a:spcAft>
                <a:spcPts val="2200"/>
              </a:spcAft>
              <a:buNone/>
            </a:pPr>
            <a:endParaRPr sz="1900" b="0">
              <a:latin typeface="Arial"/>
              <a:ea typeface="Arial"/>
              <a:cs typeface="Arial"/>
              <a:sym typeface="Arial"/>
            </a:endParaRPr>
          </a:p>
          <a:p>
            <a:pPr lvl="0" rtl="0">
              <a:lnSpc>
                <a:spcPct val="100000"/>
              </a:lnSpc>
              <a:spcBef>
                <a:spcPts val="1200"/>
              </a:spcBef>
              <a:spcAft>
                <a:spcPts val="2200"/>
              </a:spcAft>
              <a:buNone/>
            </a:pPr>
            <a:endParaRPr sz="1900" b="0">
              <a:latin typeface="Arial"/>
              <a:ea typeface="Arial"/>
              <a:cs typeface="Arial"/>
              <a:sym typeface="Arial"/>
            </a:endParaRPr>
          </a:p>
        </p:txBody>
      </p:sp>
      <p:sp>
        <p:nvSpPr>
          <p:cNvPr id="161" name="Shape 161"/>
          <p:cNvSpPr txBox="1"/>
          <p:nvPr/>
        </p:nvSpPr>
        <p:spPr>
          <a:xfrm>
            <a:off x="1278575" y="1139750"/>
            <a:ext cx="4208400" cy="4911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idx="4294967295"/>
          </p:nvPr>
        </p:nvSpPr>
        <p:spPr>
          <a:xfrm>
            <a:off x="535775" y="712150"/>
            <a:ext cx="5197200" cy="768000"/>
          </a:xfrm>
          <a:prstGeom prst="rect">
            <a:avLst/>
          </a:prstGeom>
        </p:spPr>
        <p:txBody>
          <a:bodyPr wrap="square" lIns="91425" tIns="91425" rIns="91425" bIns="91425" anchor="t" anchorCtr="0">
            <a:noAutofit/>
          </a:bodyPr>
          <a:lstStyle/>
          <a:p>
            <a:pPr lvl="0" rtl="0">
              <a:spcBef>
                <a:spcPts val="0"/>
              </a:spcBef>
              <a:spcAft>
                <a:spcPts val="1600"/>
              </a:spcAft>
              <a:buNone/>
            </a:pPr>
            <a:r>
              <a:rPr lang="en" sz="3600">
                <a:solidFill>
                  <a:schemeClr val="dk1"/>
                </a:solidFill>
              </a:rPr>
              <a:t>Week 3 </a:t>
            </a:r>
          </a:p>
        </p:txBody>
      </p:sp>
      <p:sp>
        <p:nvSpPr>
          <p:cNvPr id="88" name="Shape 88"/>
          <p:cNvSpPr txBox="1">
            <a:spLocks noGrp="1"/>
          </p:cNvSpPr>
          <p:nvPr>
            <p:ph type="title" idx="4294967295"/>
          </p:nvPr>
        </p:nvSpPr>
        <p:spPr>
          <a:xfrm>
            <a:off x="535775" y="1480150"/>
            <a:ext cx="5878500" cy="3544800"/>
          </a:xfrm>
          <a:prstGeom prst="rect">
            <a:avLst/>
          </a:prstGeom>
        </p:spPr>
        <p:txBody>
          <a:bodyPr wrap="square" lIns="91425" tIns="91425" rIns="91425" bIns="91425" anchor="t" anchorCtr="0">
            <a:noAutofit/>
          </a:bodyPr>
          <a:lstStyle/>
          <a:p>
            <a:pPr marL="114300" lvl="0">
              <a:lnSpc>
                <a:spcPct val="115000"/>
              </a:lnSpc>
              <a:buClr>
                <a:srgbClr val="000000"/>
              </a:buClr>
            </a:pPr>
            <a:r>
              <a:rPr lang="en-US" sz="1800" b="0" dirty="0">
                <a:solidFill>
                  <a:srgbClr val="000000"/>
                </a:solidFill>
                <a:latin typeface="Arial"/>
                <a:ea typeface="Arial"/>
                <a:cs typeface="Arial"/>
                <a:sym typeface="Arial"/>
              </a:rPr>
              <a:t>-Structuring the Session</a:t>
            </a:r>
            <a:br>
              <a:rPr lang="en-US" sz="1800" b="0" dirty="0">
                <a:solidFill>
                  <a:srgbClr val="000000"/>
                </a:solidFill>
                <a:latin typeface="Arial"/>
                <a:ea typeface="Arial"/>
                <a:cs typeface="Arial"/>
                <a:sym typeface="Arial"/>
              </a:rPr>
            </a:br>
            <a:r>
              <a:rPr lang="en-US" sz="1800" b="0" dirty="0">
                <a:solidFill>
                  <a:srgbClr val="000000"/>
                </a:solidFill>
                <a:latin typeface="Arial"/>
                <a:ea typeface="Arial"/>
                <a:cs typeface="Arial"/>
                <a:sym typeface="Arial"/>
              </a:rPr>
              <a:t>-Intake/Personal Info/Consent Form</a:t>
            </a:r>
            <a:br>
              <a:rPr lang="en-US" sz="1800" b="0" dirty="0">
                <a:solidFill>
                  <a:srgbClr val="000000"/>
                </a:solidFill>
                <a:latin typeface="Arial"/>
                <a:ea typeface="Arial"/>
                <a:cs typeface="Arial"/>
                <a:sym typeface="Arial"/>
              </a:rPr>
            </a:br>
            <a:r>
              <a:rPr lang="en-US" sz="1800" b="0" dirty="0">
                <a:solidFill>
                  <a:srgbClr val="000000"/>
                </a:solidFill>
                <a:latin typeface="Arial"/>
                <a:ea typeface="Arial"/>
                <a:cs typeface="Arial"/>
                <a:sym typeface="Arial"/>
              </a:rPr>
              <a:t>-Wheel of Life</a:t>
            </a:r>
            <a:br>
              <a:rPr lang="en-US" sz="1800" b="0" dirty="0">
                <a:solidFill>
                  <a:srgbClr val="000000"/>
                </a:solidFill>
                <a:latin typeface="Arial"/>
                <a:ea typeface="Arial"/>
                <a:cs typeface="Arial"/>
                <a:sym typeface="Arial"/>
              </a:rPr>
            </a:br>
            <a:r>
              <a:rPr lang="en-US" sz="1800" b="0" dirty="0">
                <a:solidFill>
                  <a:srgbClr val="000000"/>
                </a:solidFill>
                <a:latin typeface="Arial"/>
                <a:ea typeface="Arial"/>
                <a:cs typeface="Arial"/>
                <a:sym typeface="Arial"/>
              </a:rPr>
              <a:t>-GROW Model</a:t>
            </a:r>
            <a:br>
              <a:rPr lang="en-US" sz="1800" b="0" dirty="0">
                <a:solidFill>
                  <a:srgbClr val="000000"/>
                </a:solidFill>
                <a:latin typeface="Arial"/>
                <a:ea typeface="Arial"/>
                <a:cs typeface="Arial"/>
                <a:sym typeface="Arial"/>
              </a:rPr>
            </a:br>
            <a:r>
              <a:rPr lang="en-US" sz="1800" b="0" dirty="0">
                <a:solidFill>
                  <a:srgbClr val="000000"/>
                </a:solidFill>
                <a:latin typeface="Arial"/>
                <a:ea typeface="Arial"/>
                <a:cs typeface="Arial"/>
                <a:sym typeface="Arial"/>
              </a:rPr>
              <a:t>-PIL Test</a:t>
            </a:r>
            <a:br>
              <a:rPr lang="en-US" sz="1800" b="0" dirty="0">
                <a:solidFill>
                  <a:srgbClr val="000000"/>
                </a:solidFill>
                <a:latin typeface="Arial"/>
                <a:ea typeface="Arial"/>
                <a:cs typeface="Arial"/>
                <a:sym typeface="Arial"/>
              </a:rPr>
            </a:br>
            <a:r>
              <a:rPr lang="en-US" sz="1800" b="0" dirty="0">
                <a:solidFill>
                  <a:srgbClr val="000000"/>
                </a:solidFill>
                <a:latin typeface="Arial"/>
                <a:ea typeface="Arial"/>
                <a:cs typeface="Arial"/>
                <a:sym typeface="Arial"/>
              </a:rPr>
              <a:t>-SMART Goals</a:t>
            </a:r>
            <a:br>
              <a:rPr lang="en-US" sz="1800" b="0" dirty="0">
                <a:solidFill>
                  <a:srgbClr val="000000"/>
                </a:solidFill>
                <a:latin typeface="Arial"/>
                <a:ea typeface="Arial"/>
                <a:cs typeface="Arial"/>
                <a:sym typeface="Arial"/>
              </a:rPr>
            </a:br>
            <a:r>
              <a:rPr lang="en-US" sz="1800" b="0" dirty="0">
                <a:solidFill>
                  <a:srgbClr val="000000"/>
                </a:solidFill>
                <a:latin typeface="Arial"/>
                <a:ea typeface="Arial"/>
                <a:cs typeface="Arial"/>
                <a:sym typeface="Arial"/>
              </a:rPr>
              <a:t>-Client Interview/Questions</a:t>
            </a:r>
            <a:br>
              <a:rPr lang="en-US" sz="1800" b="0" dirty="0">
                <a:solidFill>
                  <a:srgbClr val="000000"/>
                </a:solidFill>
                <a:latin typeface="Arial"/>
                <a:ea typeface="Arial"/>
                <a:cs typeface="Arial"/>
                <a:sym typeface="Arial"/>
              </a:rPr>
            </a:br>
            <a:endParaRPr lang="en" sz="1800" b="0" dirty="0">
              <a:solidFill>
                <a:srgbClr val="000000"/>
              </a:solidFill>
              <a:latin typeface="Arial"/>
              <a:ea typeface="Arial"/>
              <a:cs typeface="Arial"/>
              <a:sym typeface="Arial"/>
            </a:endParaRPr>
          </a:p>
          <a:p>
            <a:pPr lvl="0" rtl="0">
              <a:lnSpc>
                <a:spcPct val="115000"/>
              </a:lnSpc>
              <a:spcBef>
                <a:spcPts val="0"/>
              </a:spcBef>
              <a:spcAft>
                <a:spcPts val="500"/>
              </a:spcAft>
              <a:buNone/>
            </a:pPr>
            <a:endParaRPr sz="2400" b="0" dirty="0">
              <a:highlight>
                <a:srgbClr val="FFFFFF"/>
              </a:highlight>
              <a:latin typeface="Arial"/>
              <a:ea typeface="Arial"/>
              <a:cs typeface="Arial"/>
              <a:sym typeface="Arial"/>
            </a:endParaRPr>
          </a:p>
          <a:p>
            <a:pPr lvl="0" rtl="0">
              <a:lnSpc>
                <a:spcPct val="115000"/>
              </a:lnSpc>
              <a:spcBef>
                <a:spcPts val="0"/>
              </a:spcBef>
              <a:spcAft>
                <a:spcPts val="500"/>
              </a:spcAft>
              <a:buNone/>
            </a:pPr>
            <a:endParaRPr sz="1050" b="0" dirty="0">
              <a:solidFill>
                <a:srgbClr val="666666"/>
              </a:solidFill>
              <a:latin typeface="Georgia"/>
              <a:ea typeface="Georgia"/>
              <a:cs typeface="Georgia"/>
              <a:sym typeface="Georgia"/>
            </a:endParaRPr>
          </a:p>
        </p:txBody>
      </p:sp>
      <p:pic>
        <p:nvPicPr>
          <p:cNvPr id="89" name="Shape 89"/>
          <p:cNvPicPr preferRelativeResize="0"/>
          <p:nvPr/>
        </p:nvPicPr>
        <p:blipFill>
          <a:blip r:embed="rId3">
            <a:alphaModFix/>
          </a:blip>
          <a:stretch>
            <a:fillRect/>
          </a:stretch>
        </p:blipFill>
        <p:spPr>
          <a:xfrm>
            <a:off x="7008548" y="2571750"/>
            <a:ext cx="1356700" cy="2220325"/>
          </a:xfrm>
          <a:prstGeom prst="rect">
            <a:avLst/>
          </a:prstGeom>
          <a:noFill/>
          <a:ln>
            <a:noFill/>
          </a:ln>
        </p:spPr>
      </p:pic>
      <p:pic>
        <p:nvPicPr>
          <p:cNvPr id="90" name="Shape 90"/>
          <p:cNvPicPr preferRelativeResize="0"/>
          <p:nvPr/>
        </p:nvPicPr>
        <p:blipFill>
          <a:blip r:embed="rId4">
            <a:alphaModFix/>
          </a:blip>
          <a:stretch>
            <a:fillRect/>
          </a:stretch>
        </p:blipFill>
        <p:spPr>
          <a:xfrm>
            <a:off x="6956398" y="272498"/>
            <a:ext cx="1408850" cy="2117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503843-EEE4-49F0-8D3A-10EC776957A7}"/>
              </a:ext>
            </a:extLst>
          </p:cNvPr>
          <p:cNvSpPr txBox="1"/>
          <p:nvPr/>
        </p:nvSpPr>
        <p:spPr>
          <a:xfrm>
            <a:off x="691116" y="1127051"/>
            <a:ext cx="5681330" cy="2932341"/>
          </a:xfrm>
          <a:prstGeom prst="rect">
            <a:avLst/>
          </a:prstGeom>
          <a:noFill/>
        </p:spPr>
        <p:txBody>
          <a:bodyPr wrap="square" rtlCol="0">
            <a:spAutoFit/>
          </a:bodyPr>
          <a:lstStyle/>
          <a:p>
            <a:pPr>
              <a:lnSpc>
                <a:spcPct val="200000"/>
              </a:lnSpc>
            </a:pPr>
            <a:r>
              <a:rPr lang="en-US" sz="2400" dirty="0"/>
              <a:t>-Goals and Commitments</a:t>
            </a:r>
            <a:br>
              <a:rPr lang="en-US" sz="2400" dirty="0"/>
            </a:br>
            <a:r>
              <a:rPr lang="en-US" sz="2400" dirty="0"/>
              <a:t>-Daily Habits</a:t>
            </a:r>
            <a:br>
              <a:rPr lang="en-US" sz="2400" dirty="0"/>
            </a:br>
            <a:r>
              <a:rPr lang="en-US" sz="2400" dirty="0"/>
              <a:t>-Log  </a:t>
            </a:r>
            <a:br>
              <a:rPr lang="en" sz="2400" dirty="0"/>
            </a:br>
            <a:endParaRPr lang="en-US" sz="2400" dirty="0"/>
          </a:p>
        </p:txBody>
      </p:sp>
      <p:pic>
        <p:nvPicPr>
          <p:cNvPr id="6" name="Picture 5" descr="A close up of a sign&#10;&#10;Description automatically generated">
            <a:extLst>
              <a:ext uri="{FF2B5EF4-FFF2-40B4-BE49-F238E27FC236}">
                <a16:creationId xmlns:a16="http://schemas.microsoft.com/office/drawing/2014/main" id="{41DF5650-228A-4AA0-98FE-8B21C1DCAC90}"/>
              </a:ext>
            </a:extLst>
          </p:cNvPr>
          <p:cNvPicPr>
            <a:picLocks noChangeAspect="1"/>
          </p:cNvPicPr>
          <p:nvPr/>
        </p:nvPicPr>
        <p:blipFill>
          <a:blip r:embed="rId2"/>
          <a:stretch>
            <a:fillRect/>
          </a:stretch>
        </p:blipFill>
        <p:spPr>
          <a:xfrm>
            <a:off x="5684837" y="810758"/>
            <a:ext cx="2143125" cy="2143125"/>
          </a:xfrm>
          <a:prstGeom prst="rect">
            <a:avLst/>
          </a:prstGeom>
        </p:spPr>
      </p:pic>
    </p:spTree>
    <p:extLst>
      <p:ext uri="{BB962C8B-B14F-4D97-AF65-F5344CB8AC3E}">
        <p14:creationId xmlns:p14="http://schemas.microsoft.com/office/powerpoint/2010/main" val="32922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53"/>
        <p:cNvGrpSpPr/>
        <p:nvPr/>
      </p:nvGrpSpPr>
      <p:grpSpPr>
        <a:xfrm>
          <a:off x="0" y="0"/>
          <a:ext cx="0" cy="0"/>
          <a:chOff x="0" y="0"/>
          <a:chExt cx="0" cy="0"/>
        </a:xfrm>
      </p:grpSpPr>
      <p:sp>
        <p:nvSpPr>
          <p:cNvPr id="154" name="Shape 154" descr="For a more graphically interesting and interactive experience, link to http://www.co-active.tv" title="Powerful Questions 1">
            <a:hlinkClick r:id="rId3"/>
          </p:cNvPr>
          <p:cNvSpPr/>
          <p:nvPr/>
        </p:nvSpPr>
        <p:spPr>
          <a:xfrm>
            <a:off x="2404227" y="1400535"/>
            <a:ext cx="4335545" cy="2924765"/>
          </a:xfrm>
          <a:prstGeom prst="rect">
            <a:avLst/>
          </a:prstGeom>
          <a:blipFill>
            <a:blip r:embed="rId4">
              <a:alphaModFix/>
            </a:blip>
            <a:stretch>
              <a:fillRect/>
            </a:stretch>
          </a:blipFill>
          <a:ln>
            <a:noFill/>
          </a:ln>
        </p:spPr>
      </p:sp>
      <p:sp>
        <p:nvSpPr>
          <p:cNvPr id="3" name="TextBox 2">
            <a:extLst>
              <a:ext uri="{FF2B5EF4-FFF2-40B4-BE49-F238E27FC236}">
                <a16:creationId xmlns:a16="http://schemas.microsoft.com/office/drawing/2014/main" id="{BEBFC0D2-8568-4C1B-B6C6-1B1B3F84D2F0}"/>
              </a:ext>
            </a:extLst>
          </p:cNvPr>
          <p:cNvSpPr txBox="1"/>
          <p:nvPr/>
        </p:nvSpPr>
        <p:spPr>
          <a:xfrm>
            <a:off x="2227300" y="324091"/>
            <a:ext cx="5886553" cy="707886"/>
          </a:xfrm>
          <a:prstGeom prst="rect">
            <a:avLst/>
          </a:prstGeom>
          <a:noFill/>
        </p:spPr>
        <p:txBody>
          <a:bodyPr wrap="square" rtlCol="0">
            <a:spAutoFit/>
          </a:bodyPr>
          <a:lstStyle/>
          <a:p>
            <a:r>
              <a:rPr lang="en-US" sz="4000" dirty="0"/>
              <a:t>Powerful Questions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839475" y="604700"/>
            <a:ext cx="6794100" cy="3279600"/>
          </a:xfrm>
          <a:prstGeom prst="rect">
            <a:avLst/>
          </a:prstGeom>
          <a:noFill/>
          <a:ln>
            <a:noFill/>
          </a:ln>
        </p:spPr>
        <p:txBody>
          <a:bodyPr wrap="square" lIns="91425" tIns="91425" rIns="91425" bIns="91425" anchor="t" anchorCtr="0">
            <a:noAutofit/>
          </a:bodyPr>
          <a:lstStyle/>
          <a:p>
            <a:pPr lvl="0" rtl="0">
              <a:spcBef>
                <a:spcPts val="0"/>
              </a:spcBef>
              <a:buNone/>
            </a:pPr>
            <a:r>
              <a:rPr lang="en" sz="3000"/>
              <a:t>Questions:</a:t>
            </a:r>
          </a:p>
          <a:p>
            <a:pPr lvl="0" rtl="0">
              <a:spcBef>
                <a:spcPts val="0"/>
              </a:spcBef>
              <a:buNone/>
            </a:pPr>
            <a:endParaRPr sz="1800"/>
          </a:p>
          <a:p>
            <a:pPr marL="457200" marR="152400" lvl="0" indent="-342900" rtl="0">
              <a:lnSpc>
                <a:spcPct val="115000"/>
              </a:lnSpc>
              <a:spcBef>
                <a:spcPts val="0"/>
              </a:spcBef>
              <a:buClr>
                <a:srgbClr val="26282A"/>
              </a:buClr>
              <a:buSzPct val="100000"/>
              <a:buChar char="●"/>
            </a:pPr>
            <a:r>
              <a:rPr lang="en" sz="1800">
                <a:solidFill>
                  <a:srgbClr val="26282A"/>
                </a:solidFill>
                <a:highlight>
                  <a:srgbClr val="FFFFFF"/>
                </a:highlight>
              </a:rPr>
              <a:t>What do you want to talk about today?</a:t>
            </a:r>
          </a:p>
          <a:p>
            <a:pPr marR="152400" lvl="0" rtl="0">
              <a:lnSpc>
                <a:spcPct val="115000"/>
              </a:lnSpc>
              <a:spcBef>
                <a:spcPts val="0"/>
              </a:spcBef>
              <a:buNone/>
            </a:pPr>
            <a:endParaRPr sz="1800">
              <a:solidFill>
                <a:srgbClr val="26282A"/>
              </a:solidFill>
              <a:highlight>
                <a:srgbClr val="FFFFFF"/>
              </a:highlight>
            </a:endParaRPr>
          </a:p>
          <a:p>
            <a:pPr marL="457200" marR="152400" lvl="0" indent="-342900" rtl="0">
              <a:lnSpc>
                <a:spcPct val="115000"/>
              </a:lnSpc>
              <a:spcBef>
                <a:spcPts val="0"/>
              </a:spcBef>
              <a:buClr>
                <a:srgbClr val="26282A"/>
              </a:buClr>
              <a:buSzPct val="100000"/>
              <a:buChar char="●"/>
            </a:pPr>
            <a:r>
              <a:rPr lang="en" sz="1800">
                <a:solidFill>
                  <a:srgbClr val="26282A"/>
                </a:solidFill>
                <a:highlight>
                  <a:srgbClr val="FFFFFF"/>
                </a:highlight>
              </a:rPr>
              <a:t>What's going on in life that's got your attention right now?</a:t>
            </a:r>
          </a:p>
          <a:p>
            <a:pPr marR="152400" lvl="0" rtl="0">
              <a:lnSpc>
                <a:spcPct val="115000"/>
              </a:lnSpc>
              <a:spcBef>
                <a:spcPts val="0"/>
              </a:spcBef>
              <a:buNone/>
            </a:pPr>
            <a:endParaRPr sz="1800">
              <a:solidFill>
                <a:srgbClr val="26282A"/>
              </a:solidFill>
              <a:highlight>
                <a:srgbClr val="FFFFFF"/>
              </a:highlight>
            </a:endParaRPr>
          </a:p>
          <a:p>
            <a:pPr marL="457200" marR="152400" lvl="0" indent="-342900" rtl="0">
              <a:lnSpc>
                <a:spcPct val="115000"/>
              </a:lnSpc>
              <a:spcBef>
                <a:spcPts val="0"/>
              </a:spcBef>
              <a:buClr>
                <a:srgbClr val="26282A"/>
              </a:buClr>
              <a:buSzPct val="100000"/>
              <a:buChar char="●"/>
            </a:pPr>
            <a:r>
              <a:rPr lang="en" sz="1800">
                <a:solidFill>
                  <a:srgbClr val="26282A"/>
                </a:solidFill>
                <a:highlight>
                  <a:srgbClr val="FFFFFF"/>
                </a:highlight>
              </a:rPr>
              <a:t>Tell me a big dream they are always wanting to go after?</a:t>
            </a:r>
          </a:p>
          <a:p>
            <a:pPr marR="152400" lvl="0" rtl="0">
              <a:lnSpc>
                <a:spcPct val="115000"/>
              </a:lnSpc>
              <a:spcBef>
                <a:spcPts val="0"/>
              </a:spcBef>
              <a:buNone/>
            </a:pPr>
            <a:endParaRPr sz="1800">
              <a:solidFill>
                <a:srgbClr val="26282A"/>
              </a:solidFill>
              <a:highlight>
                <a:srgbClr val="FFFFFF"/>
              </a:highlight>
            </a:endParaRPr>
          </a:p>
          <a:p>
            <a:pPr marL="457200" marR="152400" lvl="0" indent="-342900" rtl="0">
              <a:lnSpc>
                <a:spcPct val="115000"/>
              </a:lnSpc>
              <a:spcBef>
                <a:spcPts val="0"/>
              </a:spcBef>
              <a:buClr>
                <a:srgbClr val="26282A"/>
              </a:buClr>
              <a:buSzPct val="100000"/>
              <a:buChar char="●"/>
            </a:pPr>
            <a:r>
              <a:rPr lang="en" sz="1800">
                <a:solidFill>
                  <a:srgbClr val="26282A"/>
                </a:solidFill>
                <a:highlight>
                  <a:srgbClr val="FFFFFF"/>
                </a:highlight>
              </a:rPr>
              <a:t>What would be most helpful to focus on that right now?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839475" y="604700"/>
            <a:ext cx="6794100" cy="3279600"/>
          </a:xfrm>
          <a:prstGeom prst="rect">
            <a:avLst/>
          </a:prstGeom>
          <a:noFill/>
          <a:ln>
            <a:noFill/>
          </a:ln>
        </p:spPr>
        <p:txBody>
          <a:bodyPr wrap="square" lIns="91425" tIns="91425" rIns="91425" bIns="91425" anchor="t" anchorCtr="0">
            <a:noAutofit/>
          </a:bodyPr>
          <a:lstStyle/>
          <a:p>
            <a:pPr lvl="0" rtl="0">
              <a:spcBef>
                <a:spcPts val="0"/>
              </a:spcBef>
              <a:buNone/>
            </a:pPr>
            <a:r>
              <a:rPr lang="en" sz="3000"/>
              <a:t>Questions:</a:t>
            </a:r>
          </a:p>
          <a:p>
            <a:pPr lvl="0" rtl="0">
              <a:spcBef>
                <a:spcPts val="0"/>
              </a:spcBef>
              <a:buNone/>
            </a:pPr>
            <a:endParaRPr sz="1800"/>
          </a:p>
          <a:p>
            <a:pPr marL="457200" marR="152400" lvl="0" indent="-342900" rtl="0">
              <a:lnSpc>
                <a:spcPct val="115000"/>
              </a:lnSpc>
              <a:spcBef>
                <a:spcPts val="0"/>
              </a:spcBef>
              <a:buClr>
                <a:srgbClr val="26282A"/>
              </a:buClr>
              <a:buSzPct val="100000"/>
              <a:buChar char="●"/>
            </a:pPr>
            <a:r>
              <a:rPr lang="en" sz="1800">
                <a:solidFill>
                  <a:srgbClr val="26282A"/>
                </a:solidFill>
                <a:highlight>
                  <a:srgbClr val="FFFFFF"/>
                </a:highlight>
              </a:rPr>
              <a:t>What is getting in the way of living the life you want right now?</a:t>
            </a:r>
          </a:p>
          <a:p>
            <a:pPr marR="152400" lvl="0" rtl="0">
              <a:lnSpc>
                <a:spcPct val="115000"/>
              </a:lnSpc>
              <a:spcBef>
                <a:spcPts val="0"/>
              </a:spcBef>
              <a:buNone/>
            </a:pPr>
            <a:endParaRPr sz="1800">
              <a:solidFill>
                <a:srgbClr val="26282A"/>
              </a:solidFill>
              <a:highlight>
                <a:srgbClr val="FFFFFF"/>
              </a:highlight>
            </a:endParaRPr>
          </a:p>
          <a:p>
            <a:pPr marL="457200" marR="152400" lvl="0" indent="-342900" rtl="0">
              <a:lnSpc>
                <a:spcPct val="115000"/>
              </a:lnSpc>
              <a:spcBef>
                <a:spcPts val="0"/>
              </a:spcBef>
              <a:buClr>
                <a:srgbClr val="26282A"/>
              </a:buClr>
              <a:buSzPct val="100000"/>
              <a:buChar char="●"/>
            </a:pPr>
            <a:r>
              <a:rPr lang="en" sz="1800">
                <a:solidFill>
                  <a:srgbClr val="26282A"/>
                </a:solidFill>
                <a:highlight>
                  <a:srgbClr val="FFFFFF"/>
                </a:highlight>
              </a:rPr>
              <a:t>If we could remove one burden for you today what would that be?</a:t>
            </a:r>
          </a:p>
          <a:p>
            <a:pPr marR="152400" lvl="0" rtl="0">
              <a:lnSpc>
                <a:spcPct val="115000"/>
              </a:lnSpc>
              <a:spcBef>
                <a:spcPts val="0"/>
              </a:spcBef>
              <a:buNone/>
            </a:pPr>
            <a:endParaRPr sz="1800">
              <a:solidFill>
                <a:srgbClr val="26282A"/>
              </a:solidFill>
              <a:highlight>
                <a:srgbClr val="FFFFFF"/>
              </a:highlight>
            </a:endParaRPr>
          </a:p>
          <a:p>
            <a:pPr marL="457200" marR="152400" lvl="0" indent="-342900" rtl="0">
              <a:lnSpc>
                <a:spcPct val="115000"/>
              </a:lnSpc>
              <a:spcBef>
                <a:spcPts val="0"/>
              </a:spcBef>
              <a:buClr>
                <a:srgbClr val="26282A"/>
              </a:buClr>
              <a:buSzPct val="100000"/>
              <a:buChar char="●"/>
            </a:pPr>
            <a:r>
              <a:rPr lang="en" sz="1800">
                <a:solidFill>
                  <a:srgbClr val="26282A"/>
                </a:solidFill>
                <a:highlight>
                  <a:srgbClr val="FFFFFF"/>
                </a:highlight>
              </a:rPr>
              <a:t>What area of life are you most motivated to improve?</a:t>
            </a:r>
          </a:p>
          <a:p>
            <a:pPr lvl="0" rtl="0">
              <a:lnSpc>
                <a:spcPct val="150000"/>
              </a:lnSpc>
              <a:spcBef>
                <a:spcPts val="0"/>
              </a:spcBef>
              <a:spcAft>
                <a:spcPts val="900"/>
              </a:spcAft>
              <a:buNone/>
            </a:pPr>
            <a:endParaRPr sz="1900">
              <a:solidFill>
                <a:srgbClr val="333333"/>
              </a:solidFill>
              <a:highlight>
                <a:srgbClr val="FBFBFB"/>
              </a:highlight>
            </a:endParaRPr>
          </a:p>
          <a:p>
            <a:pPr marL="228600" marR="152400" lvl="0" indent="0" rtl="0">
              <a:lnSpc>
                <a:spcPct val="115000"/>
              </a:lnSpc>
              <a:spcBef>
                <a:spcPts val="0"/>
              </a:spcBef>
              <a:buNone/>
            </a:pPr>
            <a:endParaRPr sz="1800">
              <a:solidFill>
                <a:srgbClr val="26282A"/>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Shape 176"/>
          <p:cNvSpPr txBox="1"/>
          <p:nvPr/>
        </p:nvSpPr>
        <p:spPr>
          <a:xfrm>
            <a:off x="2746000" y="348600"/>
            <a:ext cx="4204500" cy="675900"/>
          </a:xfrm>
          <a:prstGeom prst="rect">
            <a:avLst/>
          </a:prstGeom>
          <a:noFill/>
          <a:ln>
            <a:noFill/>
          </a:ln>
        </p:spPr>
        <p:txBody>
          <a:bodyPr wrap="square" lIns="91425" tIns="91425" rIns="91425" bIns="91425" anchor="t" anchorCtr="0">
            <a:noAutofit/>
          </a:bodyPr>
          <a:lstStyle/>
          <a:p>
            <a:pPr lvl="0">
              <a:spcBef>
                <a:spcPts val="0"/>
              </a:spcBef>
              <a:buNone/>
            </a:pPr>
            <a:r>
              <a:rPr lang="en" sz="3600"/>
              <a:t>Practice Time </a:t>
            </a:r>
          </a:p>
        </p:txBody>
      </p:sp>
      <p:sp>
        <p:nvSpPr>
          <p:cNvPr id="177" name="Shape 177"/>
          <p:cNvSpPr/>
          <p:nvPr/>
        </p:nvSpPr>
        <p:spPr>
          <a:xfrm>
            <a:off x="1550850" y="4254250"/>
            <a:ext cx="5641500" cy="889200"/>
          </a:xfrm>
          <a:prstGeom prst="rect">
            <a:avLst/>
          </a:prstGeom>
          <a:solidFill>
            <a:srgbClr val="43434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8" name="Shape 178"/>
          <p:cNvSpPr txBox="1"/>
          <p:nvPr/>
        </p:nvSpPr>
        <p:spPr>
          <a:xfrm>
            <a:off x="1849650" y="4292725"/>
            <a:ext cx="5043900" cy="4908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chemeClr val="lt1"/>
                </a:solidFill>
              </a:rPr>
              <a:t>See Exercise Sheet for Instructions </a:t>
            </a:r>
          </a:p>
          <a:p>
            <a:pPr lvl="0">
              <a:spcBef>
                <a:spcPts val="0"/>
              </a:spcBef>
              <a:buNone/>
            </a:pPr>
            <a:r>
              <a:rPr lang="en" sz="2400">
                <a:solidFill>
                  <a:schemeClr val="lt1"/>
                </a:solidFill>
              </a:rPr>
              <a:t>10 Minutes each person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96" name="Shape 96"/>
          <p:cNvSpPr txBox="1"/>
          <p:nvPr/>
        </p:nvSpPr>
        <p:spPr>
          <a:xfrm>
            <a:off x="2411950" y="462800"/>
            <a:ext cx="6694500" cy="704400"/>
          </a:xfrm>
          <a:prstGeom prst="rect">
            <a:avLst/>
          </a:prstGeom>
          <a:noFill/>
          <a:ln>
            <a:noFill/>
          </a:ln>
        </p:spPr>
        <p:txBody>
          <a:bodyPr wrap="square" lIns="91425" tIns="91425" rIns="91425" bIns="91425" anchor="t" anchorCtr="0">
            <a:noAutofit/>
          </a:bodyPr>
          <a:lstStyle/>
          <a:p>
            <a:pPr lvl="0" rtl="0">
              <a:spcBef>
                <a:spcPts val="0"/>
              </a:spcBef>
              <a:buNone/>
            </a:pPr>
            <a:r>
              <a:rPr lang="en" sz="3000">
                <a:solidFill>
                  <a:schemeClr val="lt1"/>
                </a:solidFill>
              </a:rPr>
              <a:t>Structuring Sessions </a:t>
            </a:r>
          </a:p>
        </p:txBody>
      </p:sp>
      <p:sp>
        <p:nvSpPr>
          <p:cNvPr id="97" name="Shape 97" descr="Explainer video on a simple structure for a coaching session. Created for students on the UCT GetSmarter / Foundations of Corporate Coaching Course." title="Structure of a coaching session">
            <a:hlinkClick r:id="rId4"/>
          </p:cNvPr>
          <p:cNvSpPr/>
          <p:nvPr/>
        </p:nvSpPr>
        <p:spPr>
          <a:xfrm>
            <a:off x="1965850" y="1167200"/>
            <a:ext cx="4572000" cy="3429000"/>
          </a:xfrm>
          <a:prstGeom prst="rect">
            <a:avLst/>
          </a:prstGeom>
          <a:blipFill>
            <a:blip r:embed="rId5">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b="15074"/>
          <a:stretch/>
        </p:blipFill>
        <p:spPr>
          <a:xfrm>
            <a:off x="0" y="0"/>
            <a:ext cx="9143997" cy="5143498"/>
          </a:xfrm>
          <a:prstGeom prst="rect">
            <a:avLst/>
          </a:prstGeom>
          <a:noFill/>
          <a:ln>
            <a:noFill/>
          </a:ln>
        </p:spPr>
      </p:pic>
      <p:sp>
        <p:nvSpPr>
          <p:cNvPr id="103" name="Shape 103"/>
          <p:cNvSpPr/>
          <p:nvPr/>
        </p:nvSpPr>
        <p:spPr>
          <a:xfrm>
            <a:off x="247425" y="377050"/>
            <a:ext cx="4547700" cy="4547700"/>
          </a:xfrm>
          <a:prstGeom prst="rect">
            <a:avLst/>
          </a:prstGeom>
          <a:solidFill>
            <a:srgbClr val="000000">
              <a:alpha val="76920"/>
            </a:srgbClr>
          </a:solidFill>
          <a:ln>
            <a:noFill/>
          </a:ln>
        </p:spPr>
        <p:txBody>
          <a:bodyPr wrap="square" lIns="91425" tIns="91425" rIns="91425" bIns="91425" anchor="ctr" anchorCtr="0">
            <a:noAutofit/>
          </a:bodyPr>
          <a:lstStyle/>
          <a:p>
            <a:pPr lvl="0">
              <a:spcBef>
                <a:spcPts val="0"/>
              </a:spcBef>
              <a:buNone/>
            </a:pPr>
            <a:endParaRPr/>
          </a:p>
        </p:txBody>
      </p:sp>
      <p:sp>
        <p:nvSpPr>
          <p:cNvPr id="104" name="Shape 104"/>
          <p:cNvSpPr txBox="1">
            <a:spLocks noGrp="1"/>
          </p:cNvSpPr>
          <p:nvPr>
            <p:ph type="body" idx="4294967295"/>
          </p:nvPr>
        </p:nvSpPr>
        <p:spPr>
          <a:xfrm>
            <a:off x="445725" y="1373000"/>
            <a:ext cx="4151100" cy="2088300"/>
          </a:xfrm>
          <a:prstGeom prst="rect">
            <a:avLst/>
          </a:prstGeom>
        </p:spPr>
        <p:txBody>
          <a:bodyPr wrap="square" lIns="91425" tIns="91425" rIns="91425" bIns="91425" anchor="ctr" anchorCtr="0">
            <a:noAutofit/>
          </a:bodyPr>
          <a:lstStyle/>
          <a:p>
            <a:pPr lvl="0" rtl="0">
              <a:lnSpc>
                <a:spcPct val="100000"/>
              </a:lnSpc>
              <a:spcBef>
                <a:spcPts val="0"/>
              </a:spcBef>
              <a:spcAft>
                <a:spcPts val="1600"/>
              </a:spcAft>
              <a:buNone/>
            </a:pPr>
            <a:r>
              <a:rPr lang="en" sz="3600" b="1" dirty="0">
                <a:solidFill>
                  <a:schemeClr val="accent5"/>
                </a:solidFill>
              </a:rPr>
              <a:t>Intake  </a:t>
            </a:r>
          </a:p>
          <a:p>
            <a:pPr lvl="0" rtl="0">
              <a:lnSpc>
                <a:spcPct val="100000"/>
              </a:lnSpc>
              <a:spcBef>
                <a:spcPts val="0"/>
              </a:spcBef>
              <a:spcAft>
                <a:spcPts val="1600"/>
              </a:spcAft>
              <a:buNone/>
            </a:pPr>
            <a:r>
              <a:rPr lang="en" sz="2200" dirty="0">
                <a:solidFill>
                  <a:schemeClr val="lt1"/>
                </a:solidFill>
              </a:rPr>
              <a:t>1. Forms: </a:t>
            </a:r>
            <a:br>
              <a:rPr lang="en" sz="2200" dirty="0">
                <a:solidFill>
                  <a:schemeClr val="lt1"/>
                </a:solidFill>
              </a:rPr>
            </a:br>
            <a:r>
              <a:rPr lang="en" sz="2200" dirty="0">
                <a:solidFill>
                  <a:schemeClr val="lt1"/>
                </a:solidFill>
                <a:latin typeface="Arial"/>
                <a:ea typeface="Arial"/>
                <a:cs typeface="Arial"/>
                <a:sym typeface="Arial"/>
              </a:rPr>
              <a:t>Personal Inf</a:t>
            </a:r>
            <a:r>
              <a:rPr lang="en-US" sz="2200" dirty="0">
                <a:solidFill>
                  <a:schemeClr val="lt1"/>
                </a:solidFill>
                <a:latin typeface="Arial"/>
                <a:ea typeface="Arial"/>
                <a:cs typeface="Arial"/>
                <a:sym typeface="Arial"/>
              </a:rPr>
              <a:t>o</a:t>
            </a:r>
            <a:r>
              <a:rPr lang="en-US" sz="2200">
                <a:solidFill>
                  <a:schemeClr val="lt1"/>
                </a:solidFill>
                <a:latin typeface="Arial"/>
                <a:ea typeface="Arial"/>
                <a:cs typeface="Arial"/>
                <a:sym typeface="Arial"/>
              </a:rPr>
              <a:t>/Consent</a:t>
            </a:r>
            <a:endParaRPr lang="en" sz="2200" dirty="0">
              <a:solidFill>
                <a:schemeClr val="lt1"/>
              </a:solidFill>
            </a:endParaRPr>
          </a:p>
          <a:p>
            <a:pPr lvl="0" rtl="0">
              <a:lnSpc>
                <a:spcPct val="100000"/>
              </a:lnSpc>
              <a:spcBef>
                <a:spcPts val="0"/>
              </a:spcBef>
              <a:spcAft>
                <a:spcPts val="1600"/>
              </a:spcAft>
              <a:buNone/>
            </a:pPr>
            <a:r>
              <a:rPr lang="en" sz="2200" dirty="0">
                <a:solidFill>
                  <a:schemeClr val="lt1"/>
                </a:solidFill>
              </a:rPr>
              <a:t>2.  Questionnaires:</a:t>
            </a:r>
            <a:br>
              <a:rPr lang="en" sz="2200" dirty="0">
                <a:solidFill>
                  <a:schemeClr val="lt1"/>
                </a:solidFill>
              </a:rPr>
            </a:br>
            <a:r>
              <a:rPr lang="en" sz="2200" dirty="0">
                <a:solidFill>
                  <a:schemeClr val="lt1"/>
                </a:solidFill>
              </a:rPr>
              <a:t>-Wheel of Life</a:t>
            </a:r>
            <a:br>
              <a:rPr lang="en" sz="2200" dirty="0">
                <a:solidFill>
                  <a:schemeClr val="lt1"/>
                </a:solidFill>
              </a:rPr>
            </a:br>
            <a:r>
              <a:rPr lang="en" sz="2200" dirty="0">
                <a:solidFill>
                  <a:schemeClr val="lt1"/>
                </a:solidFill>
              </a:rPr>
              <a:t>-Values/Client Interview</a:t>
            </a:r>
            <a:br>
              <a:rPr lang="en" sz="2200" dirty="0">
                <a:solidFill>
                  <a:schemeClr val="lt1"/>
                </a:solidFill>
              </a:rPr>
            </a:br>
            <a:r>
              <a:rPr lang="en" sz="2200" dirty="0">
                <a:solidFill>
                  <a:schemeClr val="lt1"/>
                </a:solidFill>
              </a:rPr>
              <a:t>-Primary Focus</a:t>
            </a:r>
            <a:br>
              <a:rPr lang="en" sz="2200" dirty="0">
                <a:solidFill>
                  <a:schemeClr val="lt1"/>
                </a:solidFill>
              </a:rPr>
            </a:br>
            <a:r>
              <a:rPr lang="en" sz="2200" dirty="0">
                <a:solidFill>
                  <a:schemeClr val="lt1"/>
                </a:solidFill>
              </a:rPr>
              <a:t>-Goals and Commitment</a:t>
            </a:r>
            <a:br>
              <a:rPr lang="en" sz="2200" dirty="0">
                <a:solidFill>
                  <a:schemeClr val="lt1"/>
                </a:solidFill>
              </a:rPr>
            </a:br>
            <a:r>
              <a:rPr lang="en" sz="2200" dirty="0">
                <a:solidFill>
                  <a:schemeClr val="lt1"/>
                </a:solidFill>
              </a:rPr>
              <a:t>-Daily Habits</a:t>
            </a:r>
            <a:br>
              <a:rPr lang="en" sz="2200" dirty="0">
                <a:solidFill>
                  <a:schemeClr val="lt1"/>
                </a:solidFill>
              </a:rPr>
            </a:br>
            <a:r>
              <a:rPr lang="en" sz="2200" dirty="0">
                <a:solidFill>
                  <a:schemeClr val="lt1"/>
                </a:solidFill>
              </a:rPr>
              <a:t>-Completion Log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8"/>
        <p:cNvGrpSpPr/>
        <p:nvPr/>
      </p:nvGrpSpPr>
      <p:grpSpPr>
        <a:xfrm>
          <a:off x="0" y="0"/>
          <a:ext cx="0" cy="0"/>
          <a:chOff x="0" y="0"/>
          <a:chExt cx="0" cy="0"/>
        </a:xfrm>
      </p:grpSpPr>
      <p:sp>
        <p:nvSpPr>
          <p:cNvPr id="109" name="Shape 109"/>
          <p:cNvSpPr txBox="1"/>
          <p:nvPr/>
        </p:nvSpPr>
        <p:spPr>
          <a:xfrm>
            <a:off x="3122275" y="341450"/>
            <a:ext cx="3222600" cy="476700"/>
          </a:xfrm>
          <a:prstGeom prst="rect">
            <a:avLst/>
          </a:prstGeom>
          <a:noFill/>
          <a:ln>
            <a:noFill/>
          </a:ln>
        </p:spPr>
        <p:txBody>
          <a:bodyPr wrap="square" lIns="91425" tIns="91425" rIns="91425" bIns="91425" anchor="t" anchorCtr="0">
            <a:noAutofit/>
          </a:bodyPr>
          <a:lstStyle/>
          <a:p>
            <a:pPr lvl="0">
              <a:spcBef>
                <a:spcPts val="0"/>
              </a:spcBef>
              <a:buNone/>
            </a:pPr>
            <a:r>
              <a:rPr lang="en" sz="3000" b="1"/>
              <a:t>Wheel of Life</a:t>
            </a:r>
          </a:p>
        </p:txBody>
      </p:sp>
      <p:pic>
        <p:nvPicPr>
          <p:cNvPr id="110" name="Shape 110"/>
          <p:cNvPicPr preferRelativeResize="0"/>
          <p:nvPr/>
        </p:nvPicPr>
        <p:blipFill>
          <a:blip r:embed="rId3">
            <a:alphaModFix/>
          </a:blip>
          <a:stretch>
            <a:fillRect/>
          </a:stretch>
        </p:blipFill>
        <p:spPr>
          <a:xfrm>
            <a:off x="2588275" y="1027474"/>
            <a:ext cx="3694700" cy="3774576"/>
          </a:xfrm>
          <a:prstGeom prst="rect">
            <a:avLst/>
          </a:prstGeom>
          <a:noFill/>
          <a:ln>
            <a:noFill/>
          </a:ln>
        </p:spPr>
      </p:pic>
      <p:sp>
        <p:nvSpPr>
          <p:cNvPr id="111" name="Shape 111"/>
          <p:cNvSpPr txBox="1"/>
          <p:nvPr/>
        </p:nvSpPr>
        <p:spPr>
          <a:xfrm>
            <a:off x="3009275" y="2390350"/>
            <a:ext cx="2852700" cy="3414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832350" y="490875"/>
            <a:ext cx="6936300" cy="3372000"/>
          </a:xfrm>
          <a:prstGeom prst="rect">
            <a:avLst/>
          </a:prstGeom>
          <a:noFill/>
          <a:ln>
            <a:noFill/>
          </a:ln>
        </p:spPr>
        <p:txBody>
          <a:bodyPr wrap="square" lIns="91425" tIns="91425" rIns="91425" bIns="91425" anchor="t" anchorCtr="0">
            <a:noAutofit/>
          </a:bodyPr>
          <a:lstStyle/>
          <a:p>
            <a:pPr lvl="0" rtl="0">
              <a:lnSpc>
                <a:spcPct val="150000"/>
              </a:lnSpc>
              <a:spcBef>
                <a:spcPts val="2700"/>
              </a:spcBef>
              <a:spcAft>
                <a:spcPts val="1600"/>
              </a:spcAft>
              <a:buClr>
                <a:schemeClr val="dk2"/>
              </a:buClr>
              <a:buSzPct val="45833"/>
              <a:buFont typeface="Arial"/>
              <a:buNone/>
            </a:pPr>
            <a:r>
              <a:rPr lang="en" sz="2400" b="1"/>
              <a:t>1. Brainstorm Life Areas</a:t>
            </a:r>
            <a:br>
              <a:rPr lang="en" sz="2400" b="1"/>
            </a:br>
            <a:r>
              <a:rPr lang="en" sz="2400" b="1"/>
              <a:t>2. Write These Down on the Wheel</a:t>
            </a:r>
            <a:br>
              <a:rPr lang="en" sz="2400" b="1"/>
            </a:br>
            <a:r>
              <a:rPr lang="en" sz="2400" b="1"/>
              <a:t>3. Assess Each Area</a:t>
            </a:r>
            <a:br>
              <a:rPr lang="en" sz="2400" b="1"/>
            </a:br>
            <a:r>
              <a:rPr lang="en" sz="2400" b="1"/>
              <a:t>4. Join Up the Marks</a:t>
            </a:r>
            <a:br>
              <a:rPr lang="en" sz="2400" b="1"/>
            </a:br>
            <a:r>
              <a:rPr lang="en" sz="2400" b="1"/>
              <a:t>5. Think About Your Ideal Level</a:t>
            </a:r>
            <a:br>
              <a:rPr lang="en" sz="2400" b="1"/>
            </a:br>
            <a:r>
              <a:rPr lang="en" sz="2400" b="1"/>
              <a:t>6. Take Action</a:t>
            </a:r>
          </a:p>
        </p:txBody>
      </p:sp>
      <p:pic>
        <p:nvPicPr>
          <p:cNvPr id="117" name="Shape 117"/>
          <p:cNvPicPr preferRelativeResize="0"/>
          <p:nvPr/>
        </p:nvPicPr>
        <p:blipFill>
          <a:blip r:embed="rId3">
            <a:alphaModFix/>
          </a:blip>
          <a:stretch>
            <a:fillRect/>
          </a:stretch>
        </p:blipFill>
        <p:spPr>
          <a:xfrm>
            <a:off x="6082425" y="838100"/>
            <a:ext cx="2085775" cy="208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773625" y="285800"/>
            <a:ext cx="4618200" cy="943800"/>
          </a:xfrm>
          <a:prstGeom prst="rect">
            <a:avLst/>
          </a:prstGeom>
        </p:spPr>
        <p:txBody>
          <a:bodyPr wrap="square" lIns="91425" tIns="91425" rIns="91425" bIns="91425" anchor="b" anchorCtr="0">
            <a:noAutofit/>
          </a:bodyPr>
          <a:lstStyle/>
          <a:p>
            <a:pPr lvl="0" rtl="0">
              <a:spcBef>
                <a:spcPts val="0"/>
              </a:spcBef>
              <a:buNone/>
            </a:pPr>
            <a:r>
              <a:rPr lang="en" sz="3600"/>
              <a:t>GROW Model </a:t>
            </a:r>
          </a:p>
        </p:txBody>
      </p:sp>
      <p:sp>
        <p:nvSpPr>
          <p:cNvPr id="123" name="Shape 123"/>
          <p:cNvSpPr txBox="1">
            <a:spLocks noGrp="1"/>
          </p:cNvSpPr>
          <p:nvPr>
            <p:ph type="subTitle" idx="1"/>
          </p:nvPr>
        </p:nvSpPr>
        <p:spPr>
          <a:xfrm>
            <a:off x="386400" y="1159125"/>
            <a:ext cx="5056800" cy="2725200"/>
          </a:xfrm>
          <a:prstGeom prst="rect">
            <a:avLst/>
          </a:prstGeom>
        </p:spPr>
        <p:txBody>
          <a:bodyPr wrap="square" lIns="91425" tIns="91425" rIns="91425" bIns="91425" anchor="t" anchorCtr="0">
            <a:noAutofit/>
          </a:bodyPr>
          <a:lstStyle/>
          <a:p>
            <a:pPr lvl="0">
              <a:spcBef>
                <a:spcPts val="0"/>
              </a:spcBef>
              <a:buNone/>
            </a:pPr>
            <a:endParaRPr>
              <a:solidFill>
                <a:srgbClr val="000000"/>
              </a:solidFill>
              <a:latin typeface="Arial"/>
              <a:ea typeface="Arial"/>
              <a:cs typeface="Arial"/>
              <a:sym typeface="Arial"/>
            </a:endParaRPr>
          </a:p>
          <a:p>
            <a:pPr lvl="0" rtl="0">
              <a:lnSpc>
                <a:spcPct val="150000"/>
              </a:lnSpc>
              <a:spcBef>
                <a:spcPts val="2700"/>
              </a:spcBef>
              <a:spcAft>
                <a:spcPts val="1600"/>
              </a:spcAft>
              <a:buNone/>
            </a:pPr>
            <a:r>
              <a:rPr lang="en">
                <a:solidFill>
                  <a:srgbClr val="000000"/>
                </a:solidFill>
                <a:highlight>
                  <a:srgbClr val="FBFBFB"/>
                </a:highlight>
                <a:latin typeface="Arial"/>
                <a:ea typeface="Arial"/>
                <a:cs typeface="Arial"/>
                <a:sym typeface="Arial"/>
              </a:rPr>
              <a:t>1. Establish the </a:t>
            </a:r>
            <a:r>
              <a:rPr lang="en" b="1">
                <a:solidFill>
                  <a:srgbClr val="000000"/>
                </a:solidFill>
                <a:highlight>
                  <a:srgbClr val="FBFBFB"/>
                </a:highlight>
                <a:latin typeface="Arial"/>
                <a:ea typeface="Arial"/>
                <a:cs typeface="Arial"/>
                <a:sym typeface="Arial"/>
              </a:rPr>
              <a:t>G</a:t>
            </a:r>
            <a:r>
              <a:rPr lang="en">
                <a:solidFill>
                  <a:srgbClr val="000000"/>
                </a:solidFill>
                <a:highlight>
                  <a:srgbClr val="FBFBFB"/>
                </a:highlight>
                <a:latin typeface="Arial"/>
                <a:ea typeface="Arial"/>
                <a:cs typeface="Arial"/>
                <a:sym typeface="Arial"/>
              </a:rPr>
              <a:t>oal</a:t>
            </a:r>
            <a:br>
              <a:rPr lang="en">
                <a:solidFill>
                  <a:srgbClr val="000000"/>
                </a:solidFill>
                <a:highlight>
                  <a:srgbClr val="FBFBFB"/>
                </a:highlight>
                <a:latin typeface="Arial"/>
                <a:ea typeface="Arial"/>
                <a:cs typeface="Arial"/>
                <a:sym typeface="Arial"/>
              </a:rPr>
            </a:br>
            <a:r>
              <a:rPr lang="en">
                <a:solidFill>
                  <a:srgbClr val="000000"/>
                </a:solidFill>
                <a:highlight>
                  <a:srgbClr val="FBFBFB"/>
                </a:highlight>
                <a:latin typeface="Arial"/>
                <a:ea typeface="Arial"/>
                <a:cs typeface="Arial"/>
                <a:sym typeface="Arial"/>
              </a:rPr>
              <a:t>2. Examine the Current </a:t>
            </a:r>
            <a:r>
              <a:rPr lang="en" b="1">
                <a:solidFill>
                  <a:srgbClr val="000000"/>
                </a:solidFill>
                <a:highlight>
                  <a:srgbClr val="FBFBFB"/>
                </a:highlight>
                <a:latin typeface="Arial"/>
                <a:ea typeface="Arial"/>
                <a:cs typeface="Arial"/>
                <a:sym typeface="Arial"/>
              </a:rPr>
              <a:t>R</a:t>
            </a:r>
            <a:r>
              <a:rPr lang="en">
                <a:solidFill>
                  <a:srgbClr val="000000"/>
                </a:solidFill>
                <a:highlight>
                  <a:srgbClr val="FBFBFB"/>
                </a:highlight>
                <a:latin typeface="Arial"/>
                <a:ea typeface="Arial"/>
                <a:cs typeface="Arial"/>
                <a:sym typeface="Arial"/>
              </a:rPr>
              <a:t>eality</a:t>
            </a:r>
            <a:br>
              <a:rPr lang="en">
                <a:solidFill>
                  <a:srgbClr val="000000"/>
                </a:solidFill>
                <a:highlight>
                  <a:srgbClr val="FBFBFB"/>
                </a:highlight>
                <a:latin typeface="Arial"/>
                <a:ea typeface="Arial"/>
                <a:cs typeface="Arial"/>
                <a:sym typeface="Arial"/>
              </a:rPr>
            </a:br>
            <a:r>
              <a:rPr lang="en">
                <a:solidFill>
                  <a:srgbClr val="000000"/>
                </a:solidFill>
                <a:highlight>
                  <a:srgbClr val="FBFBFB"/>
                </a:highlight>
                <a:latin typeface="Arial"/>
                <a:ea typeface="Arial"/>
                <a:cs typeface="Arial"/>
                <a:sym typeface="Arial"/>
              </a:rPr>
              <a:t>3. Explore the </a:t>
            </a:r>
            <a:r>
              <a:rPr lang="en" b="1">
                <a:solidFill>
                  <a:srgbClr val="000000"/>
                </a:solidFill>
                <a:highlight>
                  <a:srgbClr val="FBFBFB"/>
                </a:highlight>
                <a:latin typeface="Arial"/>
                <a:ea typeface="Arial"/>
                <a:cs typeface="Arial"/>
                <a:sym typeface="Arial"/>
              </a:rPr>
              <a:t>O</a:t>
            </a:r>
            <a:r>
              <a:rPr lang="en">
                <a:solidFill>
                  <a:srgbClr val="000000"/>
                </a:solidFill>
                <a:highlight>
                  <a:srgbClr val="FBFBFB"/>
                </a:highlight>
                <a:latin typeface="Arial"/>
                <a:ea typeface="Arial"/>
                <a:cs typeface="Arial"/>
                <a:sym typeface="Arial"/>
              </a:rPr>
              <a:t>ptions</a:t>
            </a:r>
            <a:br>
              <a:rPr lang="en">
                <a:solidFill>
                  <a:srgbClr val="000000"/>
                </a:solidFill>
                <a:highlight>
                  <a:srgbClr val="FBFBFB"/>
                </a:highlight>
                <a:latin typeface="Arial"/>
                <a:ea typeface="Arial"/>
                <a:cs typeface="Arial"/>
                <a:sym typeface="Arial"/>
              </a:rPr>
            </a:br>
            <a:r>
              <a:rPr lang="en">
                <a:solidFill>
                  <a:srgbClr val="000000"/>
                </a:solidFill>
                <a:highlight>
                  <a:srgbClr val="FBFBFB"/>
                </a:highlight>
                <a:latin typeface="Arial"/>
                <a:ea typeface="Arial"/>
                <a:cs typeface="Arial"/>
                <a:sym typeface="Arial"/>
              </a:rPr>
              <a:t>4. Establish the </a:t>
            </a:r>
            <a:r>
              <a:rPr lang="en" b="1">
                <a:solidFill>
                  <a:srgbClr val="000000"/>
                </a:solidFill>
                <a:highlight>
                  <a:srgbClr val="FBFBFB"/>
                </a:highlight>
                <a:latin typeface="Arial"/>
                <a:ea typeface="Arial"/>
                <a:cs typeface="Arial"/>
                <a:sym typeface="Arial"/>
              </a:rPr>
              <a:t>W</a:t>
            </a:r>
            <a:r>
              <a:rPr lang="en">
                <a:solidFill>
                  <a:srgbClr val="000000"/>
                </a:solidFill>
                <a:highlight>
                  <a:srgbClr val="FBFBFB"/>
                </a:highlight>
                <a:latin typeface="Arial"/>
                <a:ea typeface="Arial"/>
                <a:cs typeface="Arial"/>
                <a:sym typeface="Arial"/>
              </a:rPr>
              <a:t>ill</a:t>
            </a:r>
          </a:p>
          <a:p>
            <a:pPr lvl="0" rtl="0">
              <a:lnSpc>
                <a:spcPct val="115000"/>
              </a:lnSpc>
              <a:spcBef>
                <a:spcPts val="2700"/>
              </a:spcBef>
              <a:spcAft>
                <a:spcPts val="1600"/>
              </a:spcAft>
              <a:buNone/>
            </a:pPr>
            <a:endParaRPr sz="1950" b="1">
              <a:solidFill>
                <a:srgbClr val="333333"/>
              </a:solidFill>
              <a:highlight>
                <a:srgbClr val="FBFBFB"/>
              </a:highlight>
              <a:latin typeface="Arial"/>
              <a:ea typeface="Arial"/>
              <a:cs typeface="Arial"/>
              <a:sym typeface="Arial"/>
            </a:endParaRPr>
          </a:p>
          <a:p>
            <a:pPr lvl="0" rtl="0">
              <a:lnSpc>
                <a:spcPct val="115000"/>
              </a:lnSpc>
              <a:spcBef>
                <a:spcPts val="2700"/>
              </a:spcBef>
              <a:spcAft>
                <a:spcPts val="1600"/>
              </a:spcAft>
              <a:buNone/>
            </a:pPr>
            <a:endParaRPr sz="1950" b="1">
              <a:solidFill>
                <a:srgbClr val="333333"/>
              </a:solidFill>
              <a:highlight>
                <a:srgbClr val="FBFBFB"/>
              </a:highlight>
              <a:latin typeface="Arial"/>
              <a:ea typeface="Arial"/>
              <a:cs typeface="Arial"/>
              <a:sym typeface="Arial"/>
            </a:endParaRPr>
          </a:p>
          <a:p>
            <a:pPr lvl="0" rtl="0">
              <a:lnSpc>
                <a:spcPct val="115000"/>
              </a:lnSpc>
              <a:spcBef>
                <a:spcPts val="2700"/>
              </a:spcBef>
              <a:spcAft>
                <a:spcPts val="1600"/>
              </a:spcAft>
              <a:buNone/>
            </a:pPr>
            <a:endParaRPr sz="1950" b="1">
              <a:solidFill>
                <a:srgbClr val="333333"/>
              </a:solidFill>
              <a:highlight>
                <a:srgbClr val="FBFBFB"/>
              </a:highlight>
              <a:latin typeface="Arial"/>
              <a:ea typeface="Arial"/>
              <a:cs typeface="Arial"/>
              <a:sym typeface="Arial"/>
            </a:endParaRPr>
          </a:p>
          <a:p>
            <a:pPr lvl="0" rtl="0">
              <a:spcBef>
                <a:spcPts val="0"/>
              </a:spcBef>
              <a:buNone/>
            </a:pPr>
            <a:endParaRPr/>
          </a:p>
        </p:txBody>
      </p:sp>
      <p:pic>
        <p:nvPicPr>
          <p:cNvPr id="124" name="Shape 124"/>
          <p:cNvPicPr preferRelativeResize="0"/>
          <p:nvPr/>
        </p:nvPicPr>
        <p:blipFill>
          <a:blip r:embed="rId3">
            <a:alphaModFix/>
          </a:blip>
          <a:stretch>
            <a:fillRect/>
          </a:stretch>
        </p:blipFill>
        <p:spPr>
          <a:xfrm>
            <a:off x="5254125" y="771325"/>
            <a:ext cx="3395999" cy="3395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839475" y="604700"/>
            <a:ext cx="6794100" cy="3279600"/>
          </a:xfrm>
          <a:prstGeom prst="rect">
            <a:avLst/>
          </a:prstGeom>
          <a:noFill/>
          <a:ln>
            <a:noFill/>
          </a:ln>
        </p:spPr>
        <p:txBody>
          <a:bodyPr wrap="square" lIns="91425" tIns="91425" rIns="91425" bIns="91425" anchor="t" anchorCtr="0">
            <a:noAutofit/>
          </a:bodyPr>
          <a:lstStyle/>
          <a:p>
            <a:pPr lvl="0">
              <a:spcBef>
                <a:spcPts val="0"/>
              </a:spcBef>
              <a:buNone/>
            </a:pPr>
            <a:r>
              <a:rPr lang="en" sz="3000"/>
              <a:t>Realistic</a:t>
            </a:r>
          </a:p>
          <a:p>
            <a:pPr lvl="0">
              <a:spcBef>
                <a:spcPts val="0"/>
              </a:spcBef>
              <a:buNone/>
            </a:pPr>
            <a:endParaRPr/>
          </a:p>
          <a:p>
            <a:pPr lvl="0">
              <a:spcBef>
                <a:spcPts val="0"/>
              </a:spcBef>
              <a:buNone/>
            </a:pPr>
            <a:r>
              <a:rPr lang="en" sz="1900">
                <a:solidFill>
                  <a:srgbClr val="333333"/>
                </a:solidFill>
                <a:highlight>
                  <a:srgbClr val="FBFBFB"/>
                </a:highlight>
              </a:rPr>
              <a:t>Next, ask your team member to describe his current reality.</a:t>
            </a:r>
          </a:p>
          <a:p>
            <a:pPr lvl="0">
              <a:spcBef>
                <a:spcPts val="0"/>
              </a:spcBef>
              <a:buNone/>
            </a:pPr>
            <a:endParaRPr sz="1900">
              <a:solidFill>
                <a:srgbClr val="333333"/>
              </a:solidFill>
              <a:highlight>
                <a:srgbClr val="FBFBFB"/>
              </a:highlight>
            </a:endParaRPr>
          </a:p>
          <a:p>
            <a:pPr marL="457200" lvl="0" indent="-349250" rtl="0">
              <a:lnSpc>
                <a:spcPct val="150000"/>
              </a:lnSpc>
              <a:spcBef>
                <a:spcPts val="0"/>
              </a:spcBef>
              <a:spcAft>
                <a:spcPts val="0"/>
              </a:spcAft>
              <a:buClr>
                <a:srgbClr val="333333"/>
              </a:buClr>
              <a:buSzPct val="100000"/>
              <a:buChar char="●"/>
            </a:pPr>
            <a:r>
              <a:rPr lang="en" sz="1900">
                <a:solidFill>
                  <a:srgbClr val="333333"/>
                </a:solidFill>
                <a:highlight>
                  <a:srgbClr val="FBFBFB"/>
                </a:highlight>
              </a:rPr>
              <a:t>What is happening now (what, who, when, and how often)? </a:t>
            </a:r>
          </a:p>
          <a:p>
            <a:pPr marL="457200" lvl="0" indent="-349250" rtl="0">
              <a:lnSpc>
                <a:spcPct val="150000"/>
              </a:lnSpc>
              <a:spcBef>
                <a:spcPts val="0"/>
              </a:spcBef>
              <a:spcAft>
                <a:spcPts val="0"/>
              </a:spcAft>
              <a:buClr>
                <a:srgbClr val="333333"/>
              </a:buClr>
              <a:buSzPct val="100000"/>
              <a:buChar char="●"/>
            </a:pPr>
            <a:r>
              <a:rPr lang="en" sz="1900">
                <a:solidFill>
                  <a:srgbClr val="333333"/>
                </a:solidFill>
                <a:highlight>
                  <a:srgbClr val="FBFBFB"/>
                </a:highlight>
              </a:rPr>
              <a:t>What is the effect or result of this?</a:t>
            </a:r>
          </a:p>
          <a:p>
            <a:pPr marL="457200" lvl="0" indent="-349250" rtl="0">
              <a:lnSpc>
                <a:spcPct val="150000"/>
              </a:lnSpc>
              <a:spcBef>
                <a:spcPts val="0"/>
              </a:spcBef>
              <a:spcAft>
                <a:spcPts val="0"/>
              </a:spcAft>
              <a:buClr>
                <a:srgbClr val="333333"/>
              </a:buClr>
              <a:buSzPct val="100000"/>
              <a:buChar char="●"/>
            </a:pPr>
            <a:r>
              <a:rPr lang="en" sz="1900">
                <a:solidFill>
                  <a:srgbClr val="333333"/>
                </a:solidFill>
                <a:highlight>
                  <a:srgbClr val="FBFBFB"/>
                </a:highlight>
              </a:rPr>
              <a:t>Have you already taken any steps towards your goal?</a:t>
            </a:r>
          </a:p>
          <a:p>
            <a:pPr marL="457200" lvl="0" indent="-349250" rtl="0">
              <a:lnSpc>
                <a:spcPct val="150000"/>
              </a:lnSpc>
              <a:spcBef>
                <a:spcPts val="0"/>
              </a:spcBef>
              <a:spcAft>
                <a:spcPts val="900"/>
              </a:spcAft>
              <a:buClr>
                <a:srgbClr val="333333"/>
              </a:buClr>
              <a:buSzPct val="100000"/>
              <a:buChar char="●"/>
            </a:pPr>
            <a:r>
              <a:rPr lang="en" sz="1900">
                <a:solidFill>
                  <a:srgbClr val="333333"/>
                </a:solidFill>
                <a:highlight>
                  <a:srgbClr val="FBFBFB"/>
                </a:highlight>
              </a:rPr>
              <a:t>Does this goal conflict with any other goals or objectives?</a:t>
            </a:r>
          </a:p>
          <a:p>
            <a:pPr lvl="0">
              <a:spcBef>
                <a:spcPts val="0"/>
              </a:spcBef>
              <a:buNone/>
            </a:pPr>
            <a:endParaRPr sz="1350">
              <a:solidFill>
                <a:srgbClr val="333333"/>
              </a:solidFill>
              <a:highlight>
                <a:srgbClr val="FBFBFB"/>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528650" y="472800"/>
            <a:ext cx="5878500" cy="3544800"/>
          </a:xfrm>
          <a:prstGeom prst="rect">
            <a:avLst/>
          </a:prstGeom>
        </p:spPr>
        <p:txBody>
          <a:bodyPr wrap="square" lIns="91425" tIns="91425" rIns="91425" bIns="91425" anchor="t" anchorCtr="0">
            <a:noAutofit/>
          </a:bodyPr>
          <a:lstStyle/>
          <a:p>
            <a:pPr lvl="0" rtl="0">
              <a:lnSpc>
                <a:spcPct val="115000"/>
              </a:lnSpc>
              <a:spcBef>
                <a:spcPts val="0"/>
              </a:spcBef>
              <a:spcAft>
                <a:spcPts val="500"/>
              </a:spcAft>
              <a:buNone/>
            </a:pPr>
            <a:r>
              <a:rPr lang="en" b="0">
                <a:highlight>
                  <a:srgbClr val="FFFFFF"/>
                </a:highlight>
                <a:latin typeface="Arial"/>
                <a:ea typeface="Arial"/>
                <a:cs typeface="Arial"/>
                <a:sym typeface="Arial"/>
              </a:rPr>
              <a:t>Options</a:t>
            </a:r>
          </a:p>
          <a:p>
            <a:pPr lvl="0" rtl="0">
              <a:lnSpc>
                <a:spcPct val="115000"/>
              </a:lnSpc>
              <a:spcBef>
                <a:spcPts val="0"/>
              </a:spcBef>
              <a:spcAft>
                <a:spcPts val="500"/>
              </a:spcAft>
              <a:buNone/>
            </a:pPr>
            <a:r>
              <a:rPr lang="en" sz="1900" b="0">
                <a:solidFill>
                  <a:srgbClr val="333333"/>
                </a:solidFill>
                <a:highlight>
                  <a:srgbClr val="FBFBFB"/>
                </a:highlight>
                <a:latin typeface="Arial"/>
                <a:ea typeface="Arial"/>
                <a:cs typeface="Arial"/>
                <a:sym typeface="Arial"/>
              </a:rPr>
              <a:t>Brainstorm and discuss as many good options as possible. </a:t>
            </a:r>
          </a:p>
          <a:p>
            <a:pPr marL="647700" lvl="0" indent="-317500" rtl="0">
              <a:lnSpc>
                <a:spcPct val="133000"/>
              </a:lnSpc>
              <a:spcBef>
                <a:spcPts val="1200"/>
              </a:spcBef>
              <a:spcAft>
                <a:spcPts val="0"/>
              </a:spcAft>
              <a:buClr>
                <a:srgbClr val="333333"/>
              </a:buClr>
              <a:buSzPct val="100000"/>
              <a:buFont typeface="Arial"/>
              <a:buChar char="●"/>
            </a:pPr>
            <a:r>
              <a:rPr lang="en" sz="1400" b="0">
                <a:solidFill>
                  <a:srgbClr val="333333"/>
                </a:solidFill>
                <a:highlight>
                  <a:srgbClr val="FBFBFB"/>
                </a:highlight>
                <a:latin typeface="Arial"/>
                <a:ea typeface="Arial"/>
                <a:cs typeface="Arial"/>
                <a:sym typeface="Arial"/>
              </a:rPr>
              <a:t>What else could you do?</a:t>
            </a:r>
          </a:p>
          <a:p>
            <a:pPr marL="647700" lvl="0" indent="-317500" rtl="0">
              <a:lnSpc>
                <a:spcPct val="133000"/>
              </a:lnSpc>
              <a:spcBef>
                <a:spcPts val="0"/>
              </a:spcBef>
              <a:spcAft>
                <a:spcPts val="0"/>
              </a:spcAft>
              <a:buClr>
                <a:srgbClr val="333333"/>
              </a:buClr>
              <a:buSzPct val="100000"/>
              <a:buFont typeface="Arial"/>
              <a:buChar char="●"/>
            </a:pPr>
            <a:r>
              <a:rPr lang="en" sz="1400" b="0">
                <a:solidFill>
                  <a:srgbClr val="333333"/>
                </a:solidFill>
                <a:highlight>
                  <a:srgbClr val="FBFBFB"/>
                </a:highlight>
                <a:latin typeface="Arial"/>
                <a:ea typeface="Arial"/>
                <a:cs typeface="Arial"/>
                <a:sym typeface="Arial"/>
              </a:rPr>
              <a:t>What if this or that constraint were removed? Would that change things?</a:t>
            </a:r>
          </a:p>
          <a:p>
            <a:pPr marL="647700" lvl="0" indent="-317500" rtl="0">
              <a:lnSpc>
                <a:spcPct val="133000"/>
              </a:lnSpc>
              <a:spcBef>
                <a:spcPts val="0"/>
              </a:spcBef>
              <a:spcAft>
                <a:spcPts val="0"/>
              </a:spcAft>
              <a:buClr>
                <a:srgbClr val="333333"/>
              </a:buClr>
              <a:buSzPct val="100000"/>
              <a:buFont typeface="Arial"/>
              <a:buChar char="●"/>
            </a:pPr>
            <a:r>
              <a:rPr lang="en" sz="1400" b="0">
                <a:solidFill>
                  <a:srgbClr val="333333"/>
                </a:solidFill>
                <a:highlight>
                  <a:srgbClr val="FBFBFB"/>
                </a:highlight>
                <a:latin typeface="Arial"/>
                <a:ea typeface="Arial"/>
                <a:cs typeface="Arial"/>
                <a:sym typeface="Arial"/>
              </a:rPr>
              <a:t>What are the advantages and disadvantages of each option?</a:t>
            </a:r>
          </a:p>
          <a:p>
            <a:pPr marL="647700" lvl="0" indent="-317500" rtl="0">
              <a:lnSpc>
                <a:spcPct val="133000"/>
              </a:lnSpc>
              <a:spcBef>
                <a:spcPts val="0"/>
              </a:spcBef>
              <a:spcAft>
                <a:spcPts val="0"/>
              </a:spcAft>
              <a:buClr>
                <a:srgbClr val="333333"/>
              </a:buClr>
              <a:buSzPct val="100000"/>
              <a:buFont typeface="Arial"/>
              <a:buChar char="●"/>
            </a:pPr>
            <a:r>
              <a:rPr lang="en" sz="1400" b="0">
                <a:solidFill>
                  <a:srgbClr val="333333"/>
                </a:solidFill>
                <a:highlight>
                  <a:srgbClr val="FBFBFB"/>
                </a:highlight>
                <a:latin typeface="Arial"/>
                <a:ea typeface="Arial"/>
                <a:cs typeface="Arial"/>
                <a:sym typeface="Arial"/>
              </a:rPr>
              <a:t>What factors or considerations will you use to weigh the options?</a:t>
            </a:r>
          </a:p>
          <a:p>
            <a:pPr marL="647700" lvl="0" indent="-317500" rtl="0">
              <a:lnSpc>
                <a:spcPct val="133000"/>
              </a:lnSpc>
              <a:spcBef>
                <a:spcPts val="0"/>
              </a:spcBef>
              <a:spcAft>
                <a:spcPts val="0"/>
              </a:spcAft>
              <a:buClr>
                <a:srgbClr val="333333"/>
              </a:buClr>
              <a:buSzPct val="100000"/>
              <a:buFont typeface="Arial"/>
              <a:buChar char="●"/>
            </a:pPr>
            <a:r>
              <a:rPr lang="en" sz="1400" b="0">
                <a:solidFill>
                  <a:srgbClr val="333333"/>
                </a:solidFill>
                <a:highlight>
                  <a:srgbClr val="FBFBFB"/>
                </a:highlight>
                <a:latin typeface="Arial"/>
                <a:ea typeface="Arial"/>
                <a:cs typeface="Arial"/>
                <a:sym typeface="Arial"/>
              </a:rPr>
              <a:t>What do you need to stop doing in order to achieve this goal?</a:t>
            </a:r>
          </a:p>
          <a:p>
            <a:pPr marL="647700" lvl="0" indent="-317500" rtl="0">
              <a:lnSpc>
                <a:spcPct val="133000"/>
              </a:lnSpc>
              <a:spcBef>
                <a:spcPts val="0"/>
              </a:spcBef>
              <a:spcAft>
                <a:spcPts val="2200"/>
              </a:spcAft>
              <a:buClr>
                <a:srgbClr val="333333"/>
              </a:buClr>
              <a:buSzPct val="100000"/>
              <a:buFont typeface="Arial"/>
              <a:buChar char="●"/>
            </a:pPr>
            <a:r>
              <a:rPr lang="en" sz="1400" b="0">
                <a:solidFill>
                  <a:srgbClr val="333333"/>
                </a:solidFill>
                <a:highlight>
                  <a:srgbClr val="FBFBFB"/>
                </a:highlight>
                <a:latin typeface="Arial"/>
                <a:ea typeface="Arial"/>
                <a:cs typeface="Arial"/>
                <a:sym typeface="Arial"/>
              </a:rPr>
              <a:t>What obstacles stand in your way?</a:t>
            </a:r>
          </a:p>
          <a:p>
            <a:pPr lvl="0" rtl="0">
              <a:lnSpc>
                <a:spcPct val="115000"/>
              </a:lnSpc>
              <a:spcBef>
                <a:spcPts val="0"/>
              </a:spcBef>
              <a:spcAft>
                <a:spcPts val="500"/>
              </a:spcAft>
              <a:buNone/>
            </a:pPr>
            <a:endParaRPr sz="1900" b="0">
              <a:solidFill>
                <a:srgbClr val="333333"/>
              </a:solidFill>
              <a:highlight>
                <a:srgbClr val="FBFBFB"/>
              </a:highlight>
              <a:latin typeface="Arial"/>
              <a:ea typeface="Arial"/>
              <a:cs typeface="Arial"/>
              <a:sym typeface="Arial"/>
            </a:endParaRPr>
          </a:p>
          <a:p>
            <a:pPr lvl="0" rtl="0">
              <a:lnSpc>
                <a:spcPct val="115000"/>
              </a:lnSpc>
              <a:spcBef>
                <a:spcPts val="0"/>
              </a:spcBef>
              <a:spcAft>
                <a:spcPts val="500"/>
              </a:spcAft>
              <a:buNone/>
            </a:pPr>
            <a:endParaRPr sz="2400" b="0">
              <a:highlight>
                <a:srgbClr val="FFFFFF"/>
              </a:highlight>
              <a:latin typeface="Arial"/>
              <a:ea typeface="Arial"/>
              <a:cs typeface="Arial"/>
              <a:sym typeface="Arial"/>
            </a:endParaRPr>
          </a:p>
          <a:p>
            <a:pPr lvl="0" rtl="0">
              <a:lnSpc>
                <a:spcPct val="115000"/>
              </a:lnSpc>
              <a:spcBef>
                <a:spcPts val="0"/>
              </a:spcBef>
              <a:spcAft>
                <a:spcPts val="500"/>
              </a:spcAft>
              <a:buNone/>
            </a:pPr>
            <a:endParaRPr sz="1300" b="0">
              <a:highlight>
                <a:srgbClr val="FFFFFF"/>
              </a:highlight>
              <a:latin typeface="Arial"/>
              <a:ea typeface="Arial"/>
              <a:cs typeface="Arial"/>
              <a:sym typeface="Arial"/>
            </a:endParaRPr>
          </a:p>
          <a:p>
            <a:pPr lvl="0" rtl="0">
              <a:lnSpc>
                <a:spcPct val="115000"/>
              </a:lnSpc>
              <a:spcBef>
                <a:spcPts val="0"/>
              </a:spcBef>
              <a:spcAft>
                <a:spcPts val="500"/>
              </a:spcAft>
              <a:buNone/>
            </a:pPr>
            <a:endParaRPr sz="1050" b="0">
              <a:solidFill>
                <a:srgbClr val="666666"/>
              </a:solidFill>
              <a:latin typeface="Georgia"/>
              <a:ea typeface="Georgia"/>
              <a:cs typeface="Georgia"/>
              <a:sym typeface="Georgia"/>
            </a:endParaRPr>
          </a:p>
        </p:txBody>
      </p:sp>
      <p:pic>
        <p:nvPicPr>
          <p:cNvPr id="141" name="Shape 141" descr="Image result for life coaches"/>
          <p:cNvPicPr preferRelativeResize="0"/>
          <p:nvPr/>
        </p:nvPicPr>
        <p:blipFill>
          <a:blip r:embed="rId3">
            <a:alphaModFix/>
          </a:blip>
          <a:stretch>
            <a:fillRect/>
          </a:stretch>
        </p:blipFill>
        <p:spPr>
          <a:xfrm>
            <a:off x="6470813" y="643525"/>
            <a:ext cx="2424925" cy="1613678"/>
          </a:xfrm>
          <a:prstGeom prst="rect">
            <a:avLst/>
          </a:prstGeom>
          <a:noFill/>
          <a:ln>
            <a:noFill/>
          </a:ln>
        </p:spPr>
      </p:pic>
      <p:pic>
        <p:nvPicPr>
          <p:cNvPr id="142" name="Shape 142" descr="Image result for life coaches"/>
          <p:cNvPicPr preferRelativeResize="0"/>
          <p:nvPr/>
        </p:nvPicPr>
        <p:blipFill>
          <a:blip r:embed="rId4">
            <a:alphaModFix/>
          </a:blip>
          <a:stretch>
            <a:fillRect/>
          </a:stretch>
        </p:blipFill>
        <p:spPr>
          <a:xfrm>
            <a:off x="6464063" y="2802350"/>
            <a:ext cx="2438400" cy="1628775"/>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5708</TotalTime>
  <Words>2099</Words>
  <Application>Microsoft Office PowerPoint</Application>
  <PresentationFormat>On-screen Show (16:9)</PresentationFormat>
  <Paragraphs>177</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Raleway</vt:lpstr>
      <vt:lpstr>Georgia</vt:lpstr>
      <vt:lpstr>Lato</vt:lpstr>
      <vt:lpstr>Arial</vt:lpstr>
      <vt:lpstr>Swiss</vt:lpstr>
      <vt:lpstr>Think Good/Viktor Frankl Coaching Program</vt:lpstr>
      <vt:lpstr>Week 3 </vt:lpstr>
      <vt:lpstr>PowerPoint Presentation</vt:lpstr>
      <vt:lpstr>PowerPoint Presentation</vt:lpstr>
      <vt:lpstr>PowerPoint Presentation</vt:lpstr>
      <vt:lpstr>PowerPoint Presentation</vt:lpstr>
      <vt:lpstr>GROW Model </vt:lpstr>
      <vt:lpstr>PowerPoint Presentation</vt:lpstr>
      <vt:lpstr>Options Brainstorm and discuss as many good options as possible.  What else could you do? What if this or that constraint were removed? Would that change things? What are the advantages and disadvantages of each option? What factors or considerations will you use to weigh the options? What do you need to stop doing in order to achieve this goal? What obstacles stand in your way?    </vt:lpstr>
      <vt:lpstr>Will</vt:lpstr>
      <vt:lpstr>I am usually:         bored          1 2 3 4 5          enthusiastic    2.    Life to me seems: routine       1 2 3 4 5          always exciting    3.    In life, I have:  no goals             1 2 3 4 5          clear  goals and aims    4.    My personal existence is:                          utterly meaningless   1 2 3 4 5          meaningful</vt:lpstr>
      <vt:lpstr>PowerPoint Presentation</vt:lpstr>
      <vt:lpstr>SMART Goals Make sure that this is a SMART goal: one that is   -Specific  -Measurable  -Attainable  -Realistic -Time-bound</vt:lpstr>
      <vt:lpstr>  What exactly do you want to achieve?  -Where? -How? -When? -With whom? -What are the conditions and limitations? -Why exactly do I want to reach this goal? What are possible alternative ways of achieving the same?</vt:lpstr>
      <vt:lpstr>  Measurable goals means that you identify exactly what it is you will see, hear and feel when you reach your goal.   It means breaking your goal down into measurable elements. You'll need concrete evidence.   Being happier is not evidence; not smoking anymore because you adhere to a healthy lifestyle where you eat vegetables twice a day and fat only once a week, is.</vt:lpstr>
      <vt:lpstr>  Is your goal attainable? That means investigating whether the goal really is acceptable to you. You weigh the effort, time and other costs your goal will take against the profits and the other obligations and priorities you have in life.  If you don't have the time, money or talent to reach a certain goal you'll certainly fail and be miserable. That doesn't mean that you can't take something that seems impossible and make it happen by planning smartly and going for it!</vt:lpstr>
      <vt:lpstr>  Is reaching your goal relevant to you? Do you actually want to run a multinational, be famous, have three children and a busy job? You decide for yourself whether you have the personality for it, or your team has the bandwidth.  If you're lacking certain skills, you can plan trainings. If you lack certain resources, you can look for ways of getting them.  The main questions, why do you want to reach this goal? What is the objective behind the goal, and will this goal really achieve that?</vt:lpstr>
      <vt:lpstr>  Time is money! Make a tentative plan of everything you do. Everybody knows that deadlines are what makes most people switch to action.   So install deadlines, for yourself and your team, and go after them.   Keep the timeline realistic and flexible, that way you can keep morale high.</vt:lpstr>
      <vt:lpstr>Coaching Agenda Ownership Passion Urgency Significance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Good/Viktor Frankl Coaching Program</dc:title>
  <dc:creator>Daniel Schonbuch</dc:creator>
  <cp:lastModifiedBy>Daniel Schonbuch</cp:lastModifiedBy>
  <cp:revision>2</cp:revision>
  <dcterms:modified xsi:type="dcterms:W3CDTF">2018-12-02T16:49:38Z</dcterms:modified>
</cp:coreProperties>
</file>